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6"/>
  </p:notesMasterIdLst>
  <p:handoutMasterIdLst>
    <p:handoutMasterId r:id="rId27"/>
  </p:handoutMasterIdLst>
  <p:sldIdLst>
    <p:sldId id="258" r:id="rId2"/>
    <p:sldId id="277" r:id="rId3"/>
    <p:sldId id="298" r:id="rId4"/>
    <p:sldId id="278" r:id="rId5"/>
    <p:sldId id="279" r:id="rId6"/>
    <p:sldId id="280" r:id="rId7"/>
    <p:sldId id="281" r:id="rId8"/>
    <p:sldId id="282" r:id="rId9"/>
    <p:sldId id="288" r:id="rId10"/>
    <p:sldId id="291" r:id="rId11"/>
    <p:sldId id="289" r:id="rId12"/>
    <p:sldId id="290" r:id="rId13"/>
    <p:sldId id="284" r:id="rId14"/>
    <p:sldId id="293" r:id="rId15"/>
    <p:sldId id="294" r:id="rId16"/>
    <p:sldId id="296" r:id="rId17"/>
    <p:sldId id="285" r:id="rId18"/>
    <p:sldId id="292" r:id="rId19"/>
    <p:sldId id="299" r:id="rId20"/>
    <p:sldId id="304" r:id="rId21"/>
    <p:sldId id="306" r:id="rId22"/>
    <p:sldId id="307" r:id="rId23"/>
    <p:sldId id="297" r:id="rId24"/>
    <p:sldId id="267" r:id="rId25"/>
  </p:sldIdLst>
  <p:sldSz cx="9144000" cy="6858000" type="screen4x3"/>
  <p:notesSz cx="6858000" cy="9144000"/>
  <p:embeddedFontLst>
    <p:embeddedFont>
      <p:font typeface="Calibri" panose="020F0502020204030204" pitchFamily="34" charset="0"/>
      <p:regular r:id="rId28"/>
      <p:bold r:id="rId29"/>
      <p:italic r:id="rId30"/>
      <p:boldItalic r:id="rId31"/>
    </p:embeddedFont>
    <p:embeddedFont>
      <p:font typeface="Tuffy-TTF" panose="020B0603060100000000" charset="0"/>
      <p:regular r:id="rId32"/>
      <p:bold r:id="rId33"/>
      <p:italic r:id="rId34"/>
      <p:boldItalic r:id="rId35"/>
    </p:embeddedFont>
    <p:embeddedFont>
      <p:font typeface="Twinkl" panose="020B0604020202020204" pitchFamily="2" charset="0"/>
      <p:regular r:id="rId36"/>
      <p:bold r:id="rId37"/>
    </p:embeddedFont>
    <p:embeddedFont>
      <p:font typeface="Twinkl SemiBold" pitchFamily="2" charset="0"/>
      <p:bold r:id="rId38"/>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1C33"/>
    <a:srgbClr val="00649C"/>
    <a:srgbClr val="232321"/>
    <a:srgbClr val="F5F2EE"/>
    <a:srgbClr val="4FB0E3"/>
    <a:srgbClr val="EC6D76"/>
    <a:srgbClr val="ACDDFC"/>
    <a:srgbClr val="80C1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09" autoAdjust="0"/>
    <p:restoredTop sz="94660"/>
  </p:normalViewPr>
  <p:slideViewPr>
    <p:cSldViewPr snapToGrid="0">
      <p:cViewPr varScale="1">
        <p:scale>
          <a:sx n="90" d="100"/>
          <a:sy n="90" d="100"/>
        </p:scale>
        <p:origin x="1284" y="7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FB2E09-9880-4E04-948F-1A39B645C9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7D6ED373-7EE9-48EB-A2D6-A98AEA5D5D9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E9A46B6-E622-4FC2-915E-A24C73BCB0BD}" type="datetimeFigureOut">
              <a:rPr lang="en-GB"/>
              <a:pPr>
                <a:defRPr/>
              </a:pPr>
              <a:t>27/04/2020</a:t>
            </a:fld>
            <a:endParaRPr lang="en-GB"/>
          </a:p>
        </p:txBody>
      </p:sp>
      <p:sp>
        <p:nvSpPr>
          <p:cNvPr id="4" name="Footer Placeholder 3">
            <a:extLst>
              <a:ext uri="{FF2B5EF4-FFF2-40B4-BE49-F238E27FC236}">
                <a16:creationId xmlns:a16="http://schemas.microsoft.com/office/drawing/2014/main" id="{26ECDB69-E162-4A1F-9A4F-74365FD0A9E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3628C89A-3301-4E3A-9911-4F0719F9A91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4E505E40-B212-43FE-B554-64A1CF4D9962}"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BEA7F4-C681-4B92-8A06-910097FB89D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59BA8F4F-4C3E-403C-8C16-00ED3FE26A62}"/>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C9FC49D-CBA3-479A-862F-2604C62F2605}" type="datetimeFigureOut">
              <a:rPr lang="en-GB"/>
              <a:pPr>
                <a:defRPr/>
              </a:pPr>
              <a:t>27/04/2020</a:t>
            </a:fld>
            <a:endParaRPr lang="en-GB"/>
          </a:p>
        </p:txBody>
      </p:sp>
      <p:sp>
        <p:nvSpPr>
          <p:cNvPr id="4" name="Slide Image Placeholder 3">
            <a:extLst>
              <a:ext uri="{FF2B5EF4-FFF2-40B4-BE49-F238E27FC236}">
                <a16:creationId xmlns:a16="http://schemas.microsoft.com/office/drawing/2014/main" id="{939C490A-C824-43AD-95F9-69F2ABDCF897}"/>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D81E0892-5593-403F-8651-7AB0A295D60D}"/>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31C130BF-303F-4DB2-887F-93259FF888C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3D59B028-07E8-4478-AEB3-E7EC00AF51AD}"/>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3F76C81D-E7D0-4DF6-9765-4AE18516D66A}"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59B787F5-688F-42ED-98A4-3A7668C8F12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8248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88856B9E-6714-4F31-A444-8E1C67DB5DCD}"/>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a:extLst>
              <a:ext uri="{FF2B5EF4-FFF2-40B4-BE49-F238E27FC236}">
                <a16:creationId xmlns:a16="http://schemas.microsoft.com/office/drawing/2014/main" id="{B20B72B6-8776-4442-B90A-6CE6D47D40D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1303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AB27DBCB-F674-4188-85D2-AB535DB7205B}"/>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endParaRPr lang="en-GB" dirty="0"/>
          </a:p>
        </p:txBody>
      </p:sp>
      <p:sp>
        <p:nvSpPr>
          <p:cNvPr id="7" name="Content Placeholder 11"/>
          <p:cNvSpPr>
            <a:spLocks noGrp="1"/>
          </p:cNvSpPr>
          <p:nvPr>
            <p:ph idx="1"/>
          </p:nvPr>
        </p:nvSpPr>
        <p:spPr>
          <a:xfrm>
            <a:off x="755651" y="1513946"/>
            <a:ext cx="7632700" cy="4578880"/>
          </a:xfrm>
        </p:spPr>
        <p:txBody>
          <a:bodyPr lIns="0" tIns="0" rIns="0" bIns="0"/>
          <a:lstStyle>
            <a:lvl1pPr marL="0" indent="0">
              <a:buNone/>
              <a:defRPr baseline="0"/>
            </a:lvl1pPr>
          </a:lstStyle>
          <a:p>
            <a:pPr lvl="0"/>
            <a:r>
              <a:rPr lang="en-US"/>
              <a:t>Click to edit Master text styles</a:t>
            </a:r>
          </a:p>
        </p:txBody>
      </p:sp>
    </p:spTree>
    <p:extLst>
      <p:ext uri="{BB962C8B-B14F-4D97-AF65-F5344CB8AC3E}">
        <p14:creationId xmlns:p14="http://schemas.microsoft.com/office/powerpoint/2010/main" val="2769625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1F29297D-2D4E-41D6-850E-307982C63EAB}"/>
              </a:ext>
            </a:extLst>
          </p:cNvPr>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4">
            <a:extLst>
              <a:ext uri="{FF2B5EF4-FFF2-40B4-BE49-F238E27FC236}">
                <a16:creationId xmlns:a16="http://schemas.microsoft.com/office/drawing/2014/main" id="{39F8858B-4B56-4928-AF3D-F59E2FB6B13D}"/>
              </a:ext>
            </a:extLst>
          </p:cNvPr>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a:extLst>
              <a:ext uri="{FF2B5EF4-FFF2-40B4-BE49-F238E27FC236}">
                <a16:creationId xmlns:a16="http://schemas.microsoft.com/office/drawing/2014/main" id="{21CA4AF8-BCFC-40F8-B562-8C5BB4BA9638}"/>
              </a:ext>
            </a:extLst>
          </p:cNvPr>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a:extLst>
              <a:ext uri="{FF2B5EF4-FFF2-40B4-BE49-F238E27FC236}">
                <a16:creationId xmlns:a16="http://schemas.microsoft.com/office/drawing/2014/main" id="{1B0255ED-2CA2-40DA-A5B1-CB47B0C22043}"/>
              </a:ext>
            </a:extLst>
          </p:cNvPr>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a:extLst>
              <a:ext uri="{FF2B5EF4-FFF2-40B4-BE49-F238E27FC236}">
                <a16:creationId xmlns:a16="http://schemas.microsoft.com/office/drawing/2014/main" id="{9626705E-6623-4DFF-9FBF-C77389234645}"/>
              </a:ext>
            </a:extLst>
          </p:cNvPr>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a:t>Statement 2</a:t>
            </a:r>
          </a:p>
          <a:p>
            <a:pPr lvl="1"/>
            <a:r>
              <a:rPr lang="en-GB" dirty="0"/>
              <a:t>Sub statement</a:t>
            </a:r>
          </a:p>
        </p:txBody>
      </p:sp>
    </p:spTree>
    <p:extLst>
      <p:ext uri="{BB962C8B-B14F-4D97-AF65-F5344CB8AC3E}">
        <p14:creationId xmlns:p14="http://schemas.microsoft.com/office/powerpoint/2010/main" val="2715051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86052D1A-1B7D-480B-A124-168FB042FC4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62972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EEC328D-6F16-456F-8372-8016A777160E}"/>
              </a:ext>
            </a:extLst>
          </p:cNvPr>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89A10B6-C1AB-4EFE-AA41-6200E163E3E3}"/>
              </a:ext>
            </a:extLst>
          </p:cNvPr>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ks2-around-the-world/ks2-around-the-world-europe/ks2-around-the-world-franc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8.jpeg"/><Relationship Id="rId1" Type="http://schemas.openxmlformats.org/officeDocument/2006/relationships/slideLayout" Target="../slideLayouts/slideLayout3.xml"/><Relationship Id="rId4" Type="http://schemas.openxmlformats.org/officeDocument/2006/relationships/hyperlink" Target="https://www.twinkl.co.uk/resources/ks2-around-the-world/ks2-around-the-world-europe/ks2-around-the-world-france" TargetMode="Externa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9.jpeg"/><Relationship Id="rId1" Type="http://schemas.openxmlformats.org/officeDocument/2006/relationships/slideLayout" Target="../slideLayouts/slideLayout3.xml"/><Relationship Id="rId5" Type="http://schemas.openxmlformats.org/officeDocument/2006/relationships/hyperlink" Target="https://creativecommons.org/licenses/by/2.0/uk/" TargetMode="External"/><Relationship Id="rId4" Type="http://schemas.openxmlformats.org/officeDocument/2006/relationships/hyperlink" Target="https://www.twinkl.co.uk/resources/ks2-around-the-world/ks2-around-the-world-europe/ks2-around-the-world-france" TargetMode="Externa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0.jpeg"/><Relationship Id="rId1" Type="http://schemas.openxmlformats.org/officeDocument/2006/relationships/slideLayout" Target="../slideLayouts/slideLayout3.xml"/><Relationship Id="rId4" Type="http://schemas.openxmlformats.org/officeDocument/2006/relationships/hyperlink" Target="https://www.twinkl.co.uk/resources/ks2-around-the-world/ks2-around-the-world-europe/ks2-around-the-world-france"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hyperlink" Target="https://www.twinkl.co.uk/resources/ks2-around-the-world/ks2-around-the-world-europe/ks2-around-the-world-franc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3.xml"/><Relationship Id="rId5" Type="http://schemas.openxmlformats.org/officeDocument/2006/relationships/hyperlink" Target="https://www.twinkl.co.uk/resources/ks2-around-the-world/ks2-around-the-world-europe/ks2-around-the-world-france" TargetMode="External"/><Relationship Id="rId4" Type="http://schemas.openxmlformats.org/officeDocument/2006/relationships/hyperlink" Target="https://creativecommons.org/licenses/by/2.0/uk/"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twinkl.co.uk/resources/ks2-around-the-world/ks2-around-the-world-europe/ks2-around-the-world-france" TargetMode="External"/><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twinkl.co.uk/resources/ks2-around-the-world/ks2-around-the-world-europe/ks2-around-the-world-france" TargetMode="External"/><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twinkl.co.uk/resources/ks2-around-the-world/ks2-around-the-world-europe/ks2-around-the-world-france" TargetMode="External"/><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twinkl.co.uk/resources/ks2-around-the-world/ks2-around-the-world-europe/ks2-around-the-world-france" TargetMode="External"/><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twinkl.co.uk/resources/ks2-around-the-world/ks2-around-the-world-europe/ks2-around-the-world-france" TargetMode="External"/><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hyperlink" Target="https://www.twinkl.co.uk/resources/ks2-around-the-world/ks2-around-the-world-europe/ks2-around-the-world-france"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creativecommons.org/licenses/by/2.0/uk/" TargetMode="External"/><Relationship Id="rId2" Type="http://schemas.openxmlformats.org/officeDocument/2006/relationships/image" Target="../media/image45.jpeg"/><Relationship Id="rId1" Type="http://schemas.openxmlformats.org/officeDocument/2006/relationships/slideLayout" Target="../slideLayouts/slideLayout3.xml"/><Relationship Id="rId4" Type="http://schemas.openxmlformats.org/officeDocument/2006/relationships/hyperlink" Target="https://www.twinkl.co.uk/resources/ks2-around-the-world/ks2-around-the-world-europe/ks2-around-the-world-franc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3.xml"/><Relationship Id="rId4" Type="http://schemas.openxmlformats.org/officeDocument/2006/relationships/hyperlink" Target="https://www.twinkl.co.uk/resources/ks2-around-the-world/ks2-around-the-world-europe/ks2-around-the-world-france"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twinkl.co.uk/resources/ks2-around-the-world/ks2-around-the-world-europe/ks2-around-the-world-france" TargetMode="External"/><Relationship Id="rId2" Type="http://schemas.openxmlformats.org/officeDocument/2006/relationships/image" Target="../media/image48.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twinkl.co.uk/resources/ks2-around-the-world/ks2-around-the-world-europe/ks2-around-the-world-france" TargetMode="External"/><Relationship Id="rId2" Type="http://schemas.openxmlformats.org/officeDocument/2006/relationships/image" Target="../media/image49.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s://www.twinkl.co.uk/resources/ks2-around-the-world/ks2-around-the-world-europe/ks2-around-the-world-france"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twinkl.co.uk/resources/ks2-around-the-world/ks2-around-the-world-europe/ks2-around-the-world-france"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18" Type="http://schemas.openxmlformats.org/officeDocument/2006/relationships/image" Target="../media/image18.jpeg"/><Relationship Id="rId3" Type="http://schemas.openxmlformats.org/officeDocument/2006/relationships/slide" Target="slide8.xml"/><Relationship Id="rId21" Type="http://schemas.openxmlformats.org/officeDocument/2006/relationships/image" Target="../media/image19.png"/><Relationship Id="rId7" Type="http://schemas.openxmlformats.org/officeDocument/2006/relationships/image" Target="../media/image11.png"/><Relationship Id="rId12" Type="http://schemas.openxmlformats.org/officeDocument/2006/relationships/slide" Target="slide7.xml"/><Relationship Id="rId17" Type="http://schemas.openxmlformats.org/officeDocument/2006/relationships/slide" Target="slide10.xml"/><Relationship Id="rId25" Type="http://schemas.openxmlformats.org/officeDocument/2006/relationships/slide" Target="slide13.xml"/><Relationship Id="rId2" Type="http://schemas.openxmlformats.org/officeDocument/2006/relationships/image" Target="../media/image8.png"/><Relationship Id="rId16" Type="http://schemas.openxmlformats.org/officeDocument/2006/relationships/image" Target="../media/image17.jpeg"/><Relationship Id="rId20" Type="http://schemas.openxmlformats.org/officeDocument/2006/relationships/slide" Target="slide12.xml"/><Relationship Id="rId1" Type="http://schemas.openxmlformats.org/officeDocument/2006/relationships/slideLayout" Target="../slideLayouts/slideLayout3.xml"/><Relationship Id="rId6" Type="http://schemas.openxmlformats.org/officeDocument/2006/relationships/slide" Target="slide5.xml"/><Relationship Id="rId11" Type="http://schemas.openxmlformats.org/officeDocument/2006/relationships/image" Target="../media/image14.png"/><Relationship Id="rId24" Type="http://schemas.openxmlformats.org/officeDocument/2006/relationships/image" Target="../media/image21.png"/><Relationship Id="rId5" Type="http://schemas.openxmlformats.org/officeDocument/2006/relationships/image" Target="../media/image10.png"/><Relationship Id="rId15" Type="http://schemas.openxmlformats.org/officeDocument/2006/relationships/slide" Target="slide11.xml"/><Relationship Id="rId23" Type="http://schemas.openxmlformats.org/officeDocument/2006/relationships/image" Target="../media/image20.png"/><Relationship Id="rId10" Type="http://schemas.openxmlformats.org/officeDocument/2006/relationships/image" Target="../media/image13.png"/><Relationship Id="rId19" Type="http://schemas.openxmlformats.org/officeDocument/2006/relationships/hyperlink" Target="https://www.twinkl.co.uk/resources/ks2-around-the-world/ks2-around-the-world-europe/ks2-around-the-world-france" TargetMode="External"/><Relationship Id="rId4" Type="http://schemas.openxmlformats.org/officeDocument/2006/relationships/image" Target="../media/image9.png"/><Relationship Id="rId9" Type="http://schemas.openxmlformats.org/officeDocument/2006/relationships/slide" Target="slide6.xml"/><Relationship Id="rId14" Type="http://schemas.openxmlformats.org/officeDocument/2006/relationships/image" Target="../media/image16.png"/><Relationship Id="rId22" Type="http://schemas.openxmlformats.org/officeDocument/2006/relationships/slide" Target="slide9.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2.jpeg"/><Relationship Id="rId1" Type="http://schemas.openxmlformats.org/officeDocument/2006/relationships/slideLayout" Target="../slideLayouts/slideLayout3.xml"/><Relationship Id="rId4" Type="http://schemas.openxmlformats.org/officeDocument/2006/relationships/hyperlink" Target="https://www.twinkl.co.uk/resources/ks2-around-the-world/ks2-around-the-world-europe/ks2-around-the-world-france" TargetMode="Externa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3.jpeg"/><Relationship Id="rId1" Type="http://schemas.openxmlformats.org/officeDocument/2006/relationships/slideLayout" Target="../slideLayouts/slideLayout3.xml"/><Relationship Id="rId4" Type="http://schemas.openxmlformats.org/officeDocument/2006/relationships/hyperlink" Target="https://www.twinkl.co.uk/resources/ks2-around-the-world/ks2-around-the-world-europe/ks2-around-the-world-franc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 Id="rId5" Type="http://schemas.openxmlformats.org/officeDocument/2006/relationships/hyperlink" Target="https://www.twinkl.co.uk/resources/ks2-around-the-world/ks2-around-the-world-europe/ks2-around-the-world-france" TargetMode="External"/><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6.jpeg"/><Relationship Id="rId1" Type="http://schemas.openxmlformats.org/officeDocument/2006/relationships/slideLayout" Target="../slideLayouts/slideLayout3.xml"/><Relationship Id="rId4" Type="http://schemas.openxmlformats.org/officeDocument/2006/relationships/hyperlink" Target="https://www.twinkl.co.uk/resources/ks2-around-the-world/ks2-around-the-world-europe/ks2-around-the-world-france" TargetMode="External"/></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7.jpeg"/><Relationship Id="rId1" Type="http://schemas.openxmlformats.org/officeDocument/2006/relationships/slideLayout" Target="../slideLayouts/slideLayout3.xml"/><Relationship Id="rId4" Type="http://schemas.openxmlformats.org/officeDocument/2006/relationships/hyperlink" Target="https://www.twinkl.co.uk/resources/ks2-around-the-world/ks2-around-the-world-europe/ks2-around-the-world-fran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EE3B74AA-DA2E-4F7D-AC58-E13333D86D54}"/>
              </a:ext>
            </a:extLst>
          </p:cNvPr>
          <p:cNvSpPr/>
          <p:nvPr/>
        </p:nvSpPr>
        <p:spPr>
          <a:xfrm>
            <a:off x="3978275" y="5505450"/>
            <a:ext cx="1187450" cy="690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Avignon, River, Provence, France, Rhone, Pont D'Avignon">
            <a:extLst>
              <a:ext uri="{FF2B5EF4-FFF2-40B4-BE49-F238E27FC236}">
                <a16:creationId xmlns:a16="http://schemas.microsoft.com/office/drawing/2014/main" id="{2D102365-7FEB-4CDB-A9E6-1873B774AEF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800600" y="1871663"/>
            <a:ext cx="3876675"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20">
            <a:extLst>
              <a:ext uri="{FF2B5EF4-FFF2-40B4-BE49-F238E27FC236}">
                <a16:creationId xmlns:a16="http://schemas.microsoft.com/office/drawing/2014/main" id="{B8878E42-6163-4015-A31B-3AA89A1EFB3D}"/>
              </a:ext>
            </a:extLst>
          </p:cNvPr>
          <p:cNvSpPr>
            <a:spLocks noGrp="1"/>
          </p:cNvSpPr>
          <p:nvPr>
            <p:ph type="title"/>
          </p:nvPr>
        </p:nvSpPr>
        <p:spPr>
          <a:xfrm>
            <a:off x="457200" y="479425"/>
            <a:ext cx="8220075" cy="993775"/>
          </a:xfrm>
        </p:spPr>
        <p:txBody>
          <a:bodyPr/>
          <a:lstStyle/>
          <a:p>
            <a:pPr eaLnBrk="1" hangingPunct="1"/>
            <a:r>
              <a:rPr lang="en-GB" altLang="en-US" sz="3600"/>
              <a:t>Pont d’ Avignon</a:t>
            </a:r>
          </a:p>
        </p:txBody>
      </p:sp>
      <p:sp>
        <p:nvSpPr>
          <p:cNvPr id="7" name="Arrow: Pentagon 6">
            <a:extLst>
              <a:ext uri="{FF2B5EF4-FFF2-40B4-BE49-F238E27FC236}">
                <a16:creationId xmlns:a16="http://schemas.microsoft.com/office/drawing/2014/main" id="{B159392C-0A1D-4C7F-B722-9170821661B5}"/>
              </a:ext>
            </a:extLst>
          </p:cNvPr>
          <p:cNvSpPr/>
          <p:nvPr/>
        </p:nvSpPr>
        <p:spPr>
          <a:xfrm>
            <a:off x="755650" y="1470025"/>
            <a:ext cx="4302125" cy="1096963"/>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After an early wooden bridge was destroyed by Louis VIII, the stone bridge was commissioned in 1234.</a:t>
            </a:r>
          </a:p>
        </p:txBody>
      </p:sp>
      <p:sp>
        <p:nvSpPr>
          <p:cNvPr id="8" name="Arrow: Pentagon 7">
            <a:extLst>
              <a:ext uri="{FF2B5EF4-FFF2-40B4-BE49-F238E27FC236}">
                <a16:creationId xmlns:a16="http://schemas.microsoft.com/office/drawing/2014/main" id="{6A6208F5-99E2-4DC3-A28F-E83D6DEC9DA1}"/>
              </a:ext>
            </a:extLst>
          </p:cNvPr>
          <p:cNvSpPr/>
          <p:nvPr/>
        </p:nvSpPr>
        <p:spPr>
          <a:xfrm>
            <a:off x="755650" y="2628900"/>
            <a:ext cx="4302125" cy="1614488"/>
          </a:xfrm>
          <a:prstGeom prst="homePlate">
            <a:avLst>
              <a:gd name="adj" fmla="val 3388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The new bridge had 22 arches and was 900 metres long. Flooding of the Rhône river in 17</a:t>
            </a:r>
            <a:r>
              <a:rPr lang="en-GB" baseline="30000" dirty="0">
                <a:solidFill>
                  <a:schemeClr val="tx1"/>
                </a:solidFill>
              </a:rPr>
              <a:t>th</a:t>
            </a:r>
            <a:r>
              <a:rPr lang="en-GB" dirty="0">
                <a:solidFill>
                  <a:schemeClr val="tx1"/>
                </a:solidFill>
              </a:rPr>
              <a:t> century caused damage to the bridge and several arches were lost. Now only 4 remain. </a:t>
            </a:r>
          </a:p>
        </p:txBody>
      </p:sp>
      <p:sp>
        <p:nvSpPr>
          <p:cNvPr id="9" name="Arrow: Pentagon 8">
            <a:extLst>
              <a:ext uri="{FF2B5EF4-FFF2-40B4-BE49-F238E27FC236}">
                <a16:creationId xmlns:a16="http://schemas.microsoft.com/office/drawing/2014/main" id="{BC54F76E-BD8E-4B38-98D0-035DFC615447}"/>
              </a:ext>
            </a:extLst>
          </p:cNvPr>
          <p:cNvSpPr/>
          <p:nvPr/>
        </p:nvSpPr>
        <p:spPr>
          <a:xfrm>
            <a:off x="755650" y="4308475"/>
            <a:ext cx="4302125" cy="776288"/>
          </a:xfrm>
          <a:prstGeom prst="homePlate">
            <a:avLst>
              <a:gd name="adj" fmla="val 72559"/>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There is a famous French song called ‘Sur Le Pont d’ Avignon’ which talks of dancing on the bridge.</a:t>
            </a:r>
          </a:p>
        </p:txBody>
      </p:sp>
      <p:sp>
        <p:nvSpPr>
          <p:cNvPr id="10" name="Arrow: Pentagon 9">
            <a:extLst>
              <a:ext uri="{FF2B5EF4-FFF2-40B4-BE49-F238E27FC236}">
                <a16:creationId xmlns:a16="http://schemas.microsoft.com/office/drawing/2014/main" id="{C7D1B0B7-39A5-4BF0-A367-063E98DC0B25}"/>
              </a:ext>
            </a:extLst>
          </p:cNvPr>
          <p:cNvSpPr/>
          <p:nvPr/>
        </p:nvSpPr>
        <p:spPr>
          <a:xfrm>
            <a:off x="755650" y="5191125"/>
            <a:ext cx="4302125" cy="779463"/>
          </a:xfrm>
          <a:prstGeom prst="homePlate">
            <a:avLst>
              <a:gd name="adj" fmla="val 70449"/>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It attracts more than 300,000 visitors per year.</a:t>
            </a:r>
          </a:p>
        </p:txBody>
      </p:sp>
      <p:sp>
        <p:nvSpPr>
          <p:cNvPr id="11" name="Rectangle 10">
            <a:hlinkClick r:id="rId3" action="ppaction://hlinksldjump"/>
            <a:extLst>
              <a:ext uri="{FF2B5EF4-FFF2-40B4-BE49-F238E27FC236}">
                <a16:creationId xmlns:a16="http://schemas.microsoft.com/office/drawing/2014/main" id="{82C8B1FC-AC2D-48CF-A5F4-5F655FC94A75}"/>
              </a:ext>
            </a:extLst>
          </p:cNvPr>
          <p:cNvSpPr/>
          <p:nvPr/>
        </p:nvSpPr>
        <p:spPr>
          <a:xfrm>
            <a:off x="755650" y="701675"/>
            <a:ext cx="1296988" cy="473075"/>
          </a:xfrm>
          <a:prstGeom prst="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Back</a:t>
            </a:r>
          </a:p>
        </p:txBody>
      </p:sp>
      <p:sp>
        <p:nvSpPr>
          <p:cNvPr id="12" name="Rectangle 11">
            <a:hlinkClick r:id="rId4"/>
            <a:extLst>
              <a:ext uri="{FF2B5EF4-FFF2-40B4-BE49-F238E27FC236}">
                <a16:creationId xmlns:a16="http://schemas.microsoft.com/office/drawing/2014/main" id="{E69BAC18-17D9-42A1-BECE-8CEF6A11EA06}"/>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nimBg="1" autoUpdateAnimBg="0"/>
      <p:bldP spid="9" grpId="0" animBg="1" autoUpdateAnimBg="0"/>
      <p:bldP spid="10"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E6DE2E9F-89F8-434E-81CC-0CB2FCF49143}"/>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86163" y="1919288"/>
            <a:ext cx="4713287"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20">
            <a:extLst>
              <a:ext uri="{FF2B5EF4-FFF2-40B4-BE49-F238E27FC236}">
                <a16:creationId xmlns:a16="http://schemas.microsoft.com/office/drawing/2014/main" id="{7560A4E0-7F3D-4A18-B5D3-77FCD6C1541F}"/>
              </a:ext>
            </a:extLst>
          </p:cNvPr>
          <p:cNvSpPr>
            <a:spLocks noGrp="1"/>
          </p:cNvSpPr>
          <p:nvPr>
            <p:ph type="title"/>
          </p:nvPr>
        </p:nvSpPr>
        <p:spPr>
          <a:xfrm>
            <a:off x="457200" y="479425"/>
            <a:ext cx="8220075" cy="993775"/>
          </a:xfrm>
        </p:spPr>
        <p:txBody>
          <a:bodyPr/>
          <a:lstStyle/>
          <a:p>
            <a:pPr eaLnBrk="1" hangingPunct="1"/>
            <a:r>
              <a:rPr lang="en-GB" altLang="en-US" sz="3600"/>
              <a:t>Mont St Michel</a:t>
            </a:r>
          </a:p>
        </p:txBody>
      </p:sp>
      <p:sp>
        <p:nvSpPr>
          <p:cNvPr id="7" name="Arrow: Pentagon 6">
            <a:extLst>
              <a:ext uri="{FF2B5EF4-FFF2-40B4-BE49-F238E27FC236}">
                <a16:creationId xmlns:a16="http://schemas.microsoft.com/office/drawing/2014/main" id="{537FADD0-2206-4AE5-9F56-CF4749413DAC}"/>
              </a:ext>
            </a:extLst>
          </p:cNvPr>
          <p:cNvSpPr/>
          <p:nvPr/>
        </p:nvSpPr>
        <p:spPr>
          <a:xfrm>
            <a:off x="755650" y="1470025"/>
            <a:ext cx="4302125" cy="1096963"/>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Mont St Michel is a tidal island off the coast of Normandy, France. </a:t>
            </a:r>
          </a:p>
        </p:txBody>
      </p:sp>
      <p:sp>
        <p:nvSpPr>
          <p:cNvPr id="8" name="Arrow: Pentagon 7">
            <a:extLst>
              <a:ext uri="{FF2B5EF4-FFF2-40B4-BE49-F238E27FC236}">
                <a16:creationId xmlns:a16="http://schemas.microsoft.com/office/drawing/2014/main" id="{0E2862ED-FCB3-40CF-B6A8-206B528B37E8}"/>
              </a:ext>
            </a:extLst>
          </p:cNvPr>
          <p:cNvSpPr/>
          <p:nvPr/>
        </p:nvSpPr>
        <p:spPr>
          <a:xfrm>
            <a:off x="755650" y="2628900"/>
            <a:ext cx="4302125" cy="1246188"/>
          </a:xfrm>
          <a:prstGeom prst="homePlate">
            <a:avLst>
              <a:gd name="adj" fmla="val 3388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In the 8</a:t>
            </a:r>
            <a:r>
              <a:rPr lang="en-GB" baseline="30000" dirty="0">
                <a:solidFill>
                  <a:schemeClr val="tx1"/>
                </a:solidFill>
              </a:rPr>
              <a:t>th</a:t>
            </a:r>
            <a:r>
              <a:rPr lang="en-GB" dirty="0">
                <a:solidFill>
                  <a:schemeClr val="tx1"/>
                </a:solidFill>
              </a:rPr>
              <a:t> century, an oratory (small chapel) was built after Bishop Aubert of </a:t>
            </a:r>
            <a:r>
              <a:rPr lang="en-GB" dirty="0" err="1">
                <a:solidFill>
                  <a:schemeClr val="tx1"/>
                </a:solidFill>
              </a:rPr>
              <a:t>Avranches</a:t>
            </a:r>
            <a:r>
              <a:rPr lang="en-GB" dirty="0">
                <a:solidFill>
                  <a:schemeClr val="tx1"/>
                </a:solidFill>
              </a:rPr>
              <a:t> is said to have had a vision from St Michael. </a:t>
            </a:r>
          </a:p>
        </p:txBody>
      </p:sp>
      <p:sp>
        <p:nvSpPr>
          <p:cNvPr id="9" name="Arrow: Pentagon 8">
            <a:extLst>
              <a:ext uri="{FF2B5EF4-FFF2-40B4-BE49-F238E27FC236}">
                <a16:creationId xmlns:a16="http://schemas.microsoft.com/office/drawing/2014/main" id="{4864FC28-CCC8-44E5-86FC-739DD5F4881F}"/>
              </a:ext>
            </a:extLst>
          </p:cNvPr>
          <p:cNvSpPr/>
          <p:nvPr/>
        </p:nvSpPr>
        <p:spPr>
          <a:xfrm>
            <a:off x="755650" y="3937000"/>
            <a:ext cx="4302125" cy="1174750"/>
          </a:xfrm>
          <a:prstGeom prst="homePlate">
            <a:avLst>
              <a:gd name="adj" fmla="val 22923"/>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The abbey was built in 966. It has survived numerous sieges during two wars and has even been a prison!</a:t>
            </a:r>
          </a:p>
        </p:txBody>
      </p:sp>
      <p:sp>
        <p:nvSpPr>
          <p:cNvPr id="10" name="Arrow: Pentagon 9">
            <a:extLst>
              <a:ext uri="{FF2B5EF4-FFF2-40B4-BE49-F238E27FC236}">
                <a16:creationId xmlns:a16="http://schemas.microsoft.com/office/drawing/2014/main" id="{09DA833D-D1AA-458F-8AC0-C23CB87CC65F}"/>
              </a:ext>
            </a:extLst>
          </p:cNvPr>
          <p:cNvSpPr/>
          <p:nvPr/>
        </p:nvSpPr>
        <p:spPr>
          <a:xfrm>
            <a:off x="755650" y="5191125"/>
            <a:ext cx="4302125" cy="779463"/>
          </a:xfrm>
          <a:prstGeom prst="homePlate">
            <a:avLst>
              <a:gd name="adj" fmla="val 70449"/>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Roughly 33 people live on Mont St Michel and it gets 2.5 million tourists every year. </a:t>
            </a:r>
          </a:p>
        </p:txBody>
      </p:sp>
      <p:sp>
        <p:nvSpPr>
          <p:cNvPr id="11" name="Rectangle 10">
            <a:hlinkClick r:id="rId3" action="ppaction://hlinksldjump"/>
            <a:extLst>
              <a:ext uri="{FF2B5EF4-FFF2-40B4-BE49-F238E27FC236}">
                <a16:creationId xmlns:a16="http://schemas.microsoft.com/office/drawing/2014/main" id="{B9C08359-AEDE-4FE5-ADBB-A06CD22F7FD9}"/>
              </a:ext>
            </a:extLst>
          </p:cNvPr>
          <p:cNvSpPr/>
          <p:nvPr/>
        </p:nvSpPr>
        <p:spPr>
          <a:xfrm>
            <a:off x="755650" y="701675"/>
            <a:ext cx="1296988" cy="473075"/>
          </a:xfrm>
          <a:prstGeom prst="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Back</a:t>
            </a:r>
          </a:p>
        </p:txBody>
      </p:sp>
      <p:sp>
        <p:nvSpPr>
          <p:cNvPr id="12" name="Rectangle 11">
            <a:hlinkClick r:id="rId4"/>
            <a:extLst>
              <a:ext uri="{FF2B5EF4-FFF2-40B4-BE49-F238E27FC236}">
                <a16:creationId xmlns:a16="http://schemas.microsoft.com/office/drawing/2014/main" id="{F815DCBE-0394-4A1F-952B-752C2259ACE2}"/>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466" name="TextBox 21">
            <a:extLst>
              <a:ext uri="{FF2B5EF4-FFF2-40B4-BE49-F238E27FC236}">
                <a16:creationId xmlns:a16="http://schemas.microsoft.com/office/drawing/2014/main" id="{478250AC-A2A0-42A0-8981-1E1DBFBFF942}"/>
              </a:ext>
            </a:extLst>
          </p:cNvPr>
          <p:cNvSpPr txBox="1">
            <a:spLocks noChangeArrowheads="1"/>
          </p:cNvSpPr>
          <p:nvPr/>
        </p:nvSpPr>
        <p:spPr bwMode="auto">
          <a:xfrm>
            <a:off x="4875213" y="4919663"/>
            <a:ext cx="3424237"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 typeface="Arial" panose="020B0604020202020204" pitchFamily="34" charset="0"/>
              <a:buNone/>
            </a:pPr>
            <a:r>
              <a:rPr lang="en-GB" altLang="en-US" sz="500">
                <a:solidFill>
                  <a:schemeClr val="bg1"/>
                </a:solidFill>
                <a:latin typeface="Tuffy-TTF" panose="020B0603060100000000" pitchFamily="34" charset="0"/>
                <a:ea typeface="Tuffy" panose="020B0603060100000000" pitchFamily="34" charset="0"/>
                <a:cs typeface="Arial" panose="020B0604020202020204" pitchFamily="34" charset="0"/>
              </a:rPr>
              <a:t>“</a:t>
            </a:r>
            <a:r>
              <a:rPr lang="en-GB" altLang="en-US" sz="500" b="1">
                <a:solidFill>
                  <a:schemeClr val="bg1"/>
                </a:solidFill>
                <a:latin typeface="Tuffy-TTF" panose="020B0603060100000000" pitchFamily="34" charset="0"/>
                <a:ea typeface="Tuffy" panose="020B0603060100000000" pitchFamily="34" charset="0"/>
                <a:cs typeface="Arial" panose="020B0604020202020204" pitchFamily="34" charset="0"/>
              </a:rPr>
              <a:t>Mon St. Michel Castle Sunset HDR</a:t>
            </a:r>
            <a:r>
              <a:rPr lang="en-GB" altLang="en-US" sz="500">
                <a:solidFill>
                  <a:schemeClr val="bg1"/>
                </a:solidFill>
                <a:latin typeface="Tuffy-TTF" panose="020B0603060100000000" pitchFamily="34" charset="0"/>
                <a:ea typeface="Tuffy" panose="020B0603060100000000" pitchFamily="34" charset="0"/>
                <a:cs typeface="Arial" panose="020B0604020202020204" pitchFamily="34" charset="0"/>
              </a:rPr>
              <a:t>” by </a:t>
            </a:r>
            <a:r>
              <a:rPr lang="en-GB" altLang="en-US" sz="500" b="1">
                <a:solidFill>
                  <a:schemeClr val="bg1"/>
                </a:solidFill>
                <a:latin typeface="Tuffy-TTF" panose="020B0603060100000000" pitchFamily="34" charset="0"/>
                <a:ea typeface="Tuffy" panose="020B0603060100000000" pitchFamily="34" charset="0"/>
                <a:cs typeface="Arial" panose="020B0604020202020204" pitchFamily="34" charset="0"/>
              </a:rPr>
              <a:t>Mike Norton</a:t>
            </a:r>
            <a:r>
              <a:rPr lang="en-GB" altLang="en-US" sz="500">
                <a:solidFill>
                  <a:schemeClr val="bg1"/>
                </a:solidFill>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a:solidFill>
                  <a:schemeClr val="bg1"/>
                </a:solidFill>
                <a:latin typeface="Tuffy-TTF" panose="020B0603060100000000" pitchFamily="34" charset="0"/>
                <a:ea typeface="Tuffy" panose="020B0603060100000000" pitchFamily="34" charset="0"/>
                <a:cs typeface="Arial" panose="020B0604020202020204" pitchFamily="34" charset="0"/>
                <a:hlinkClick r:id="rId5"/>
              </a:rPr>
              <a:t>CC BY 2.0</a:t>
            </a:r>
            <a:endParaRPr lang="en-GB" altLang="en-US" sz="500" b="1">
              <a:solidFill>
                <a:schemeClr val="bg1"/>
              </a:solidFill>
              <a:latin typeface="Tuffy-TTF" panose="020B0603060100000000" pitchFamily="34" charset="0"/>
              <a:ea typeface="Tuffy" panose="020B0603060100000000"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hamonix, French Alpes, France, Landscape, Ski">
            <a:extLst>
              <a:ext uri="{FF2B5EF4-FFF2-40B4-BE49-F238E27FC236}">
                <a16:creationId xmlns:a16="http://schemas.microsoft.com/office/drawing/2014/main" id="{60D1D022-A83E-4A7F-B299-A1843B733CE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79900" y="1579563"/>
            <a:ext cx="4121150"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le 20">
            <a:extLst>
              <a:ext uri="{FF2B5EF4-FFF2-40B4-BE49-F238E27FC236}">
                <a16:creationId xmlns:a16="http://schemas.microsoft.com/office/drawing/2014/main" id="{C812469F-B574-401A-BB32-9C48877D7624}"/>
              </a:ext>
            </a:extLst>
          </p:cNvPr>
          <p:cNvSpPr>
            <a:spLocks noGrp="1"/>
          </p:cNvSpPr>
          <p:nvPr>
            <p:ph type="title"/>
          </p:nvPr>
        </p:nvSpPr>
        <p:spPr>
          <a:xfrm>
            <a:off x="457200" y="479425"/>
            <a:ext cx="8220075" cy="993775"/>
          </a:xfrm>
        </p:spPr>
        <p:txBody>
          <a:bodyPr/>
          <a:lstStyle/>
          <a:p>
            <a:pPr eaLnBrk="1" hangingPunct="1"/>
            <a:r>
              <a:rPr lang="en-GB" altLang="en-US" sz="3600"/>
              <a:t>French Alps</a:t>
            </a:r>
          </a:p>
        </p:txBody>
      </p:sp>
      <p:sp>
        <p:nvSpPr>
          <p:cNvPr id="20484" name="TextBox 21">
            <a:extLst>
              <a:ext uri="{FF2B5EF4-FFF2-40B4-BE49-F238E27FC236}">
                <a16:creationId xmlns:a16="http://schemas.microsoft.com/office/drawing/2014/main" id="{FCB3B1AE-F1B6-44D3-BFA2-2415EE0DBC6F}"/>
              </a:ext>
            </a:extLst>
          </p:cNvPr>
          <p:cNvSpPr txBox="1">
            <a:spLocks noChangeArrowheads="1"/>
          </p:cNvSpPr>
          <p:nvPr/>
        </p:nvSpPr>
        <p:spPr bwMode="auto">
          <a:xfrm>
            <a:off x="4733925" y="5891213"/>
            <a:ext cx="3565525" cy="9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endParaRPr lang="en-GB" altLang="en-US" sz="500">
              <a:solidFill>
                <a:schemeClr val="tx1"/>
              </a:solidFill>
              <a:latin typeface="Arial" panose="020B0604020202020204" pitchFamily="34" charset="0"/>
              <a:ea typeface="Tuffy" panose="020B0603060100000000" pitchFamily="34" charset="0"/>
              <a:cs typeface="Arial" panose="020B0604020202020204" pitchFamily="34" charset="0"/>
            </a:endParaRPr>
          </a:p>
        </p:txBody>
      </p:sp>
      <p:sp>
        <p:nvSpPr>
          <p:cNvPr id="7" name="Arrow: Pentagon 6">
            <a:extLst>
              <a:ext uri="{FF2B5EF4-FFF2-40B4-BE49-F238E27FC236}">
                <a16:creationId xmlns:a16="http://schemas.microsoft.com/office/drawing/2014/main" id="{E942FCC1-0540-4644-B9F8-8071CEE66A8A}"/>
              </a:ext>
            </a:extLst>
          </p:cNvPr>
          <p:cNvSpPr/>
          <p:nvPr/>
        </p:nvSpPr>
        <p:spPr>
          <a:xfrm>
            <a:off x="755650" y="1470025"/>
            <a:ext cx="4470400" cy="1860550"/>
          </a:xfrm>
          <a:prstGeom prst="homePlate">
            <a:avLst>
              <a:gd name="adj" fmla="val 12226"/>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The Alps are one of the most popular tourist destinations in Europe – in the summer people like to visit the mountains for the views. In winter, the mountains are perfect for winter sports like snowboarding and skiing. </a:t>
            </a:r>
          </a:p>
        </p:txBody>
      </p:sp>
      <p:sp>
        <p:nvSpPr>
          <p:cNvPr id="8" name="Arrow: Pentagon 7">
            <a:extLst>
              <a:ext uri="{FF2B5EF4-FFF2-40B4-BE49-F238E27FC236}">
                <a16:creationId xmlns:a16="http://schemas.microsoft.com/office/drawing/2014/main" id="{33F4E014-133A-4ED0-9182-A7B77136E873}"/>
              </a:ext>
            </a:extLst>
          </p:cNvPr>
          <p:cNvSpPr/>
          <p:nvPr/>
        </p:nvSpPr>
        <p:spPr>
          <a:xfrm>
            <a:off x="755650" y="3467100"/>
            <a:ext cx="4470400" cy="704850"/>
          </a:xfrm>
          <a:prstGeom prst="homePlate">
            <a:avLst>
              <a:gd name="adj" fmla="val 3388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a:p>
            <a:pPr algn="ctr" eaLnBrk="1" fontAlgn="auto" hangingPunct="1">
              <a:spcBef>
                <a:spcPts val="0"/>
              </a:spcBef>
              <a:spcAft>
                <a:spcPts val="0"/>
              </a:spcAft>
              <a:defRPr/>
            </a:pPr>
            <a:r>
              <a:rPr lang="en-GB" dirty="0">
                <a:solidFill>
                  <a:schemeClr val="tx1"/>
                </a:solidFill>
              </a:rPr>
              <a:t>The highest peak in the alps is Mont Blanc, which is 4810 metres high.</a:t>
            </a:r>
          </a:p>
          <a:p>
            <a:pPr algn="ctr" eaLnBrk="1" fontAlgn="auto" hangingPunct="1">
              <a:spcBef>
                <a:spcPts val="0"/>
              </a:spcBef>
              <a:spcAft>
                <a:spcPts val="0"/>
              </a:spcAft>
              <a:defRPr/>
            </a:pPr>
            <a:endParaRPr lang="en-GB" dirty="0">
              <a:solidFill>
                <a:schemeClr val="tx1"/>
              </a:solidFill>
            </a:endParaRPr>
          </a:p>
        </p:txBody>
      </p:sp>
      <p:sp>
        <p:nvSpPr>
          <p:cNvPr id="9" name="Arrow: Pentagon 8">
            <a:extLst>
              <a:ext uri="{FF2B5EF4-FFF2-40B4-BE49-F238E27FC236}">
                <a16:creationId xmlns:a16="http://schemas.microsoft.com/office/drawing/2014/main" id="{9015F0D0-821C-48C0-BD2C-2E44FB1201D7}"/>
              </a:ext>
            </a:extLst>
          </p:cNvPr>
          <p:cNvSpPr/>
          <p:nvPr/>
        </p:nvSpPr>
        <p:spPr>
          <a:xfrm>
            <a:off x="755650" y="4308475"/>
            <a:ext cx="4470400" cy="776288"/>
          </a:xfrm>
          <a:prstGeom prst="homePlate">
            <a:avLst>
              <a:gd name="adj" fmla="val 30413"/>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The town of Chamonix was the site of the first ever Winter Olympics in 1924.</a:t>
            </a:r>
          </a:p>
        </p:txBody>
      </p:sp>
      <p:sp>
        <p:nvSpPr>
          <p:cNvPr id="10" name="Arrow: Pentagon 9">
            <a:extLst>
              <a:ext uri="{FF2B5EF4-FFF2-40B4-BE49-F238E27FC236}">
                <a16:creationId xmlns:a16="http://schemas.microsoft.com/office/drawing/2014/main" id="{875294A7-2C41-4846-804A-D5B77EC0CF96}"/>
              </a:ext>
            </a:extLst>
          </p:cNvPr>
          <p:cNvSpPr/>
          <p:nvPr/>
        </p:nvSpPr>
        <p:spPr>
          <a:xfrm>
            <a:off x="755650" y="5191125"/>
            <a:ext cx="4302125" cy="779463"/>
          </a:xfrm>
          <a:prstGeom prst="homePlate">
            <a:avLst>
              <a:gd name="adj" fmla="val 34933"/>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Over 13,000 species of plant can be found in the region. </a:t>
            </a:r>
          </a:p>
        </p:txBody>
      </p:sp>
      <p:sp>
        <p:nvSpPr>
          <p:cNvPr id="11" name="Rectangle 10">
            <a:hlinkClick r:id="rId3" action="ppaction://hlinksldjump"/>
            <a:extLst>
              <a:ext uri="{FF2B5EF4-FFF2-40B4-BE49-F238E27FC236}">
                <a16:creationId xmlns:a16="http://schemas.microsoft.com/office/drawing/2014/main" id="{21272543-59DF-42BB-98C5-B6FA4B05A732}"/>
              </a:ext>
            </a:extLst>
          </p:cNvPr>
          <p:cNvSpPr/>
          <p:nvPr/>
        </p:nvSpPr>
        <p:spPr>
          <a:xfrm>
            <a:off x="755650" y="701675"/>
            <a:ext cx="1296988" cy="473075"/>
          </a:xfrm>
          <a:prstGeom prst="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Back</a:t>
            </a:r>
          </a:p>
        </p:txBody>
      </p:sp>
      <p:sp>
        <p:nvSpPr>
          <p:cNvPr id="12" name="Rectangle 11">
            <a:hlinkClick r:id="rId4"/>
            <a:extLst>
              <a:ext uri="{FF2B5EF4-FFF2-40B4-BE49-F238E27FC236}">
                <a16:creationId xmlns:a16="http://schemas.microsoft.com/office/drawing/2014/main" id="{163F292C-C48A-45EE-8C0E-544A2CF1D9BA}"/>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nimBg="1" autoUpdateAnimBg="0"/>
      <p:bldP spid="9" grpId="0" animBg="1" autoUpdateAnimBg="0"/>
      <p:bldP spid="10"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0">
            <a:extLst>
              <a:ext uri="{FF2B5EF4-FFF2-40B4-BE49-F238E27FC236}">
                <a16:creationId xmlns:a16="http://schemas.microsoft.com/office/drawing/2014/main" id="{F7232C01-D364-4BB7-BD10-745AE438CD06}"/>
              </a:ext>
            </a:extLst>
          </p:cNvPr>
          <p:cNvSpPr>
            <a:spLocks noGrp="1"/>
          </p:cNvSpPr>
          <p:nvPr>
            <p:ph type="title"/>
          </p:nvPr>
        </p:nvSpPr>
        <p:spPr>
          <a:xfrm>
            <a:off x="457200" y="493713"/>
            <a:ext cx="8220075" cy="993775"/>
          </a:xfrm>
        </p:spPr>
        <p:txBody>
          <a:bodyPr/>
          <a:lstStyle/>
          <a:p>
            <a:pPr eaLnBrk="1" hangingPunct="1"/>
            <a:r>
              <a:rPr lang="en-GB" altLang="en-US" sz="3600"/>
              <a:t>Food</a:t>
            </a:r>
          </a:p>
        </p:txBody>
      </p:sp>
      <p:sp>
        <p:nvSpPr>
          <p:cNvPr id="21507" name="Content Placeholder 21">
            <a:extLst>
              <a:ext uri="{FF2B5EF4-FFF2-40B4-BE49-F238E27FC236}">
                <a16:creationId xmlns:a16="http://schemas.microsoft.com/office/drawing/2014/main" id="{F5DC9027-9644-449F-87AC-1318324F910A}"/>
              </a:ext>
            </a:extLst>
          </p:cNvPr>
          <p:cNvSpPr>
            <a:spLocks noGrp="1"/>
          </p:cNvSpPr>
          <p:nvPr>
            <p:ph idx="1"/>
          </p:nvPr>
        </p:nvSpPr>
        <p:spPr>
          <a:xfrm>
            <a:off x="755650" y="1528763"/>
            <a:ext cx="7632700" cy="1320800"/>
          </a:xfrm>
        </p:spPr>
        <p:txBody>
          <a:bodyPr lIns="108000" tIns="108000" rIns="108000" bIns="108000"/>
          <a:lstStyle/>
          <a:p>
            <a:pPr eaLnBrk="1" hangingPunct="1"/>
            <a:r>
              <a:rPr lang="en-GB" altLang="en-US">
                <a:latin typeface="Twinkl" pitchFamily="2" charset="0"/>
              </a:rPr>
              <a:t>France is famous for its elegant pastries, cheeses and wines.</a:t>
            </a:r>
          </a:p>
          <a:p>
            <a:pPr eaLnBrk="1" hangingPunct="1"/>
            <a:endParaRPr lang="en-GB" altLang="en-US">
              <a:latin typeface="Twinkl" pitchFamily="2" charset="0"/>
            </a:endParaRPr>
          </a:p>
          <a:p>
            <a:pPr eaLnBrk="1" hangingPunct="1"/>
            <a:r>
              <a:rPr lang="en-GB" altLang="en-US">
                <a:latin typeface="Twinkl" pitchFamily="2" charset="0"/>
              </a:rPr>
              <a:t>A typical French meal can consist of:</a:t>
            </a:r>
          </a:p>
        </p:txBody>
      </p:sp>
      <p:sp>
        <p:nvSpPr>
          <p:cNvPr id="6" name="TextBox 5">
            <a:extLst>
              <a:ext uri="{FF2B5EF4-FFF2-40B4-BE49-F238E27FC236}">
                <a16:creationId xmlns:a16="http://schemas.microsoft.com/office/drawing/2014/main" id="{8E12E6C1-F43D-4EB9-B9D5-3AC22738D207}"/>
              </a:ext>
            </a:extLst>
          </p:cNvPr>
          <p:cNvSpPr txBox="1">
            <a:spLocks noChangeArrowheads="1"/>
          </p:cNvSpPr>
          <p:nvPr/>
        </p:nvSpPr>
        <p:spPr bwMode="auto">
          <a:xfrm>
            <a:off x="696913" y="4954588"/>
            <a:ext cx="177958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algn="ctr" eaLnBrk="1" hangingPunct="1">
              <a:defRPr/>
            </a:pPr>
            <a:r>
              <a:rPr lang="en-GB" altLang="en-US" dirty="0">
                <a:solidFill>
                  <a:srgbClr val="1C1C1C"/>
                </a:solidFill>
                <a:latin typeface="+mn-lt"/>
                <a:ea typeface="Sassoon Infant Rg" panose="02000503030000020003" pitchFamily="50" charset="0"/>
              </a:rPr>
              <a:t>hors </a:t>
            </a:r>
            <a:r>
              <a:rPr lang="en-GB" altLang="en-US" dirty="0" err="1">
                <a:solidFill>
                  <a:srgbClr val="1C1C1C"/>
                </a:solidFill>
                <a:latin typeface="+mn-lt"/>
                <a:ea typeface="Sassoon Infant Rg" panose="02000503030000020003" pitchFamily="50" charset="0"/>
              </a:rPr>
              <a:t>d’œuvre</a:t>
            </a:r>
            <a:endParaRPr lang="en-GB" altLang="en-US" dirty="0">
              <a:solidFill>
                <a:srgbClr val="1C1C1C"/>
              </a:solidFill>
              <a:latin typeface="+mn-lt"/>
              <a:ea typeface="Sassoon Infant Rg" panose="02000503030000020003" pitchFamily="50" charset="0"/>
            </a:endParaRPr>
          </a:p>
          <a:p>
            <a:pPr algn="ctr" eaLnBrk="1" hangingPunct="1">
              <a:defRPr/>
            </a:pPr>
            <a:r>
              <a:rPr lang="en-GB" altLang="en-US" sz="1600" dirty="0">
                <a:solidFill>
                  <a:srgbClr val="1C1C1C"/>
                </a:solidFill>
                <a:latin typeface="+mn-lt"/>
                <a:ea typeface="Sassoon Infant Rg" panose="02000503030000020003" pitchFamily="50" charset="0"/>
              </a:rPr>
              <a:t>starter</a:t>
            </a:r>
          </a:p>
        </p:txBody>
      </p:sp>
      <p:pic>
        <p:nvPicPr>
          <p:cNvPr id="21509" name="Picture 1">
            <a:extLst>
              <a:ext uri="{FF2B5EF4-FFF2-40B4-BE49-F238E27FC236}">
                <a16:creationId xmlns:a16="http://schemas.microsoft.com/office/drawing/2014/main" id="{5851DA61-5502-4194-980C-6B582568B27C}"/>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1038" y="3446463"/>
            <a:ext cx="1795462"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a:extLst>
              <a:ext uri="{FF2B5EF4-FFF2-40B4-BE49-F238E27FC236}">
                <a16:creationId xmlns:a16="http://schemas.microsoft.com/office/drawing/2014/main" id="{1F02B197-157F-45FF-A950-F1BB2E2BD92A}"/>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47950" y="3446463"/>
            <a:ext cx="1795463"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a:extLst>
              <a:ext uri="{FF2B5EF4-FFF2-40B4-BE49-F238E27FC236}">
                <a16:creationId xmlns:a16="http://schemas.microsoft.com/office/drawing/2014/main" id="{C26788D2-32D3-4335-B0EB-7613812DE234}"/>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14863" y="3443288"/>
            <a:ext cx="1795462"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a:extLst>
              <a:ext uri="{FF2B5EF4-FFF2-40B4-BE49-F238E27FC236}">
                <a16:creationId xmlns:a16="http://schemas.microsoft.com/office/drawing/2014/main" id="{C99A3626-57BB-4707-A66C-77D1B0F5B5C4}"/>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81775" y="3443288"/>
            <a:ext cx="1797050"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CC4ABDC9-2AB6-4446-ABCB-672FD44B376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74725" y="3568700"/>
            <a:ext cx="1673225"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5B43D07A-975C-49B7-BDC1-AB77CD65EFFA}"/>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30500" y="3305175"/>
            <a:ext cx="1609725"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a:extLst>
              <a:ext uri="{FF2B5EF4-FFF2-40B4-BE49-F238E27FC236}">
                <a16:creationId xmlns:a16="http://schemas.microsoft.com/office/drawing/2014/main" id="{62DF6AF6-0C6C-4AB4-8492-E6848B22DF1D}"/>
              </a:ext>
            </a:extLst>
          </p:cNvPr>
          <p:cNvGrpSpPr>
            <a:grpSpLocks/>
          </p:cNvGrpSpPr>
          <p:nvPr/>
        </p:nvGrpSpPr>
        <p:grpSpPr bwMode="auto">
          <a:xfrm>
            <a:off x="6743700" y="3286125"/>
            <a:ext cx="1495425" cy="1258888"/>
            <a:chOff x="6802557" y="3622205"/>
            <a:chExt cx="1495136" cy="1258570"/>
          </a:xfrm>
        </p:grpSpPr>
        <p:pic>
          <p:nvPicPr>
            <p:cNvPr id="21523" name="Picture 10">
              <a:extLst>
                <a:ext uri="{FF2B5EF4-FFF2-40B4-BE49-F238E27FC236}">
                  <a16:creationId xmlns:a16="http://schemas.microsoft.com/office/drawing/2014/main" id="{C9B3A90A-4C21-4B57-9A8E-30830CDA1832}"/>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02557" y="3622205"/>
              <a:ext cx="1011139" cy="95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4" name="Picture 13">
              <a:extLst>
                <a:ext uri="{FF2B5EF4-FFF2-40B4-BE49-F238E27FC236}">
                  <a16:creationId xmlns:a16="http://schemas.microsoft.com/office/drawing/2014/main" id="{C1A0513C-9A2B-46D0-BCA0-6BCC415086DB}"/>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344756" y="4308295"/>
              <a:ext cx="952937" cy="57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15">
            <a:extLst>
              <a:ext uri="{FF2B5EF4-FFF2-40B4-BE49-F238E27FC236}">
                <a16:creationId xmlns:a16="http://schemas.microsoft.com/office/drawing/2014/main" id="{1E18E301-3DCF-4173-9184-EE1880200453}"/>
              </a:ext>
            </a:extLst>
          </p:cNvPr>
          <p:cNvGrpSpPr>
            <a:grpSpLocks/>
          </p:cNvGrpSpPr>
          <p:nvPr/>
        </p:nvGrpSpPr>
        <p:grpSpPr bwMode="auto">
          <a:xfrm>
            <a:off x="4818063" y="3443288"/>
            <a:ext cx="1441450" cy="1101725"/>
            <a:chOff x="4876869" y="3779504"/>
            <a:chExt cx="1441315" cy="1101271"/>
          </a:xfrm>
        </p:grpSpPr>
        <p:pic>
          <p:nvPicPr>
            <p:cNvPr id="21521" name="Picture 14">
              <a:extLst>
                <a:ext uri="{FF2B5EF4-FFF2-40B4-BE49-F238E27FC236}">
                  <a16:creationId xmlns:a16="http://schemas.microsoft.com/office/drawing/2014/main" id="{A637C12F-DA49-4480-9C3F-0989AB5B7A19}"/>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063978" y="3779504"/>
              <a:ext cx="1254206" cy="101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2" name="Picture 17">
              <a:extLst>
                <a:ext uri="{FF2B5EF4-FFF2-40B4-BE49-F238E27FC236}">
                  <a16:creationId xmlns:a16="http://schemas.microsoft.com/office/drawing/2014/main" id="{D479DFFD-77B1-48A7-B694-91E24362CA53}"/>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876869" y="4099320"/>
              <a:ext cx="1065260" cy="78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extBox 18">
            <a:extLst>
              <a:ext uri="{FF2B5EF4-FFF2-40B4-BE49-F238E27FC236}">
                <a16:creationId xmlns:a16="http://schemas.microsoft.com/office/drawing/2014/main" id="{047A1E34-8633-47D7-A80D-8F1A435EFE1B}"/>
              </a:ext>
            </a:extLst>
          </p:cNvPr>
          <p:cNvSpPr txBox="1">
            <a:spLocks noChangeArrowheads="1"/>
          </p:cNvSpPr>
          <p:nvPr/>
        </p:nvSpPr>
        <p:spPr bwMode="auto">
          <a:xfrm>
            <a:off x="2647950" y="4954588"/>
            <a:ext cx="179546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algn="ctr" eaLnBrk="1" hangingPunct="1">
              <a:defRPr/>
            </a:pPr>
            <a:r>
              <a:rPr lang="en-GB" altLang="en-US" dirty="0">
                <a:solidFill>
                  <a:srgbClr val="1C1C1C"/>
                </a:solidFill>
                <a:latin typeface="+mn-lt"/>
                <a:ea typeface="Sassoon Infant Rg" panose="02000503030000020003" pitchFamily="50" charset="0"/>
              </a:rPr>
              <a:t>entrée</a:t>
            </a:r>
          </a:p>
          <a:p>
            <a:pPr algn="ctr" eaLnBrk="1" hangingPunct="1">
              <a:defRPr/>
            </a:pPr>
            <a:r>
              <a:rPr lang="en-GB" altLang="en-US" sz="1600" dirty="0">
                <a:solidFill>
                  <a:srgbClr val="1C1C1C"/>
                </a:solidFill>
                <a:latin typeface="+mn-lt"/>
                <a:ea typeface="Sassoon Infant Rg" panose="02000503030000020003" pitchFamily="50" charset="0"/>
              </a:rPr>
              <a:t>introductory course, e.g. soup</a:t>
            </a:r>
          </a:p>
        </p:txBody>
      </p:sp>
      <p:sp>
        <p:nvSpPr>
          <p:cNvPr id="20" name="TextBox 19">
            <a:extLst>
              <a:ext uri="{FF2B5EF4-FFF2-40B4-BE49-F238E27FC236}">
                <a16:creationId xmlns:a16="http://schemas.microsoft.com/office/drawing/2014/main" id="{D47278A4-ECC9-430E-AC24-411653DFD1FD}"/>
              </a:ext>
            </a:extLst>
          </p:cNvPr>
          <p:cNvSpPr txBox="1">
            <a:spLocks noChangeArrowheads="1"/>
          </p:cNvSpPr>
          <p:nvPr/>
        </p:nvSpPr>
        <p:spPr bwMode="auto">
          <a:xfrm>
            <a:off x="4614863" y="4954588"/>
            <a:ext cx="179546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algn="ctr" eaLnBrk="1" hangingPunct="1">
              <a:defRPr/>
            </a:pPr>
            <a:r>
              <a:rPr lang="en-GB" altLang="en-US" dirty="0">
                <a:solidFill>
                  <a:srgbClr val="1C1C1C"/>
                </a:solidFill>
                <a:latin typeface="+mn-lt"/>
                <a:ea typeface="Sassoon Infant Rg" panose="02000503030000020003" pitchFamily="50" charset="0"/>
              </a:rPr>
              <a:t>plat principal</a:t>
            </a:r>
          </a:p>
          <a:p>
            <a:pPr algn="ctr" eaLnBrk="1" hangingPunct="1">
              <a:defRPr/>
            </a:pPr>
            <a:r>
              <a:rPr lang="en-GB" altLang="en-US" sz="1600" dirty="0">
                <a:solidFill>
                  <a:srgbClr val="1C1C1C"/>
                </a:solidFill>
                <a:latin typeface="+mn-lt"/>
                <a:ea typeface="Sassoon Infant Rg" panose="02000503030000020003" pitchFamily="50" charset="0"/>
              </a:rPr>
              <a:t>main course</a:t>
            </a:r>
          </a:p>
        </p:txBody>
      </p:sp>
      <p:sp>
        <p:nvSpPr>
          <p:cNvPr id="21" name="TextBox 20">
            <a:extLst>
              <a:ext uri="{FF2B5EF4-FFF2-40B4-BE49-F238E27FC236}">
                <a16:creationId xmlns:a16="http://schemas.microsoft.com/office/drawing/2014/main" id="{1D0220A5-6229-4CA7-81AB-D10BE0F8DC8F}"/>
              </a:ext>
            </a:extLst>
          </p:cNvPr>
          <p:cNvSpPr txBox="1">
            <a:spLocks noChangeArrowheads="1"/>
          </p:cNvSpPr>
          <p:nvPr/>
        </p:nvSpPr>
        <p:spPr bwMode="auto">
          <a:xfrm>
            <a:off x="6410325" y="4954588"/>
            <a:ext cx="21399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algn="ctr" eaLnBrk="1" hangingPunct="1">
              <a:defRPr/>
            </a:pPr>
            <a:r>
              <a:rPr lang="en-GB" altLang="en-US" dirty="0">
                <a:solidFill>
                  <a:srgbClr val="1C1C1C"/>
                </a:solidFill>
                <a:latin typeface="+mn-lt"/>
                <a:ea typeface="Sassoon Infant Rg" panose="02000503030000020003" pitchFamily="50" charset="0"/>
              </a:rPr>
              <a:t>fromage / dessert</a:t>
            </a:r>
          </a:p>
          <a:p>
            <a:pPr algn="ctr" eaLnBrk="1" hangingPunct="1">
              <a:defRPr/>
            </a:pPr>
            <a:r>
              <a:rPr lang="en-GB" altLang="en-US" sz="1600" dirty="0">
                <a:solidFill>
                  <a:srgbClr val="1C1C1C"/>
                </a:solidFill>
                <a:latin typeface="+mn-lt"/>
                <a:ea typeface="Sassoon Infant Rg" panose="02000503030000020003" pitchFamily="50" charset="0"/>
              </a:rPr>
              <a:t>cheese or dessert</a:t>
            </a:r>
          </a:p>
        </p:txBody>
      </p:sp>
      <p:sp>
        <p:nvSpPr>
          <p:cNvPr id="22" name="Rectangle 21">
            <a:hlinkClick r:id="rId9"/>
            <a:extLst>
              <a:ext uri="{FF2B5EF4-FFF2-40B4-BE49-F238E27FC236}">
                <a16:creationId xmlns:a16="http://schemas.microsoft.com/office/drawing/2014/main" id="{531CC524-5B74-45B5-8B15-11AA5A145F9E}"/>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down)">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0">
            <a:extLst>
              <a:ext uri="{FF2B5EF4-FFF2-40B4-BE49-F238E27FC236}">
                <a16:creationId xmlns:a16="http://schemas.microsoft.com/office/drawing/2014/main" id="{29A69030-A2CB-473F-864D-2E09F6F0D5A7}"/>
              </a:ext>
            </a:extLst>
          </p:cNvPr>
          <p:cNvSpPr>
            <a:spLocks noGrp="1"/>
          </p:cNvSpPr>
          <p:nvPr>
            <p:ph type="title"/>
          </p:nvPr>
        </p:nvSpPr>
        <p:spPr>
          <a:xfrm>
            <a:off x="457200" y="479425"/>
            <a:ext cx="8220075" cy="993775"/>
          </a:xfrm>
        </p:spPr>
        <p:txBody>
          <a:bodyPr/>
          <a:lstStyle/>
          <a:p>
            <a:pPr eaLnBrk="1" hangingPunct="1"/>
            <a:r>
              <a:rPr lang="en-GB" altLang="en-US" sz="3600"/>
              <a:t>Food</a:t>
            </a:r>
          </a:p>
        </p:txBody>
      </p:sp>
      <p:pic>
        <p:nvPicPr>
          <p:cNvPr id="22531" name="Picture 2" descr="Croissant, Bread, Food, Breakfast, France, Paris">
            <a:extLst>
              <a:ext uri="{FF2B5EF4-FFF2-40B4-BE49-F238E27FC236}">
                <a16:creationId xmlns:a16="http://schemas.microsoft.com/office/drawing/2014/main" id="{8DE0EDBD-050A-4D92-A355-18FF1E660F1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90625" y="1335088"/>
            <a:ext cx="3116263"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id="{3E89004B-4B55-4CE6-B264-8658F6E040C6}"/>
              </a:ext>
            </a:extLst>
          </p:cNvPr>
          <p:cNvGrpSpPr>
            <a:grpSpLocks/>
          </p:cNvGrpSpPr>
          <p:nvPr/>
        </p:nvGrpSpPr>
        <p:grpSpPr bwMode="auto">
          <a:xfrm>
            <a:off x="806450" y="4291013"/>
            <a:ext cx="4030663" cy="1231900"/>
            <a:chOff x="805758" y="4291752"/>
            <a:chExt cx="4031506" cy="1230890"/>
          </a:xfrm>
        </p:grpSpPr>
        <p:sp>
          <p:nvSpPr>
            <p:cNvPr id="15" name="Arrow: Pentagon 14">
              <a:extLst>
                <a:ext uri="{FF2B5EF4-FFF2-40B4-BE49-F238E27FC236}">
                  <a16:creationId xmlns:a16="http://schemas.microsoft.com/office/drawing/2014/main" id="{400D9BE0-BDEA-4A51-98D3-24E72BB0FBA1}"/>
                </a:ext>
              </a:extLst>
            </p:cNvPr>
            <p:cNvSpPr/>
            <p:nvPr/>
          </p:nvSpPr>
          <p:spPr>
            <a:xfrm flipH="1">
              <a:off x="805758" y="4291752"/>
              <a:ext cx="4031506" cy="1230890"/>
            </a:xfrm>
            <a:prstGeom prst="homePlate">
              <a:avLst>
                <a:gd name="adj" fmla="val 3388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22539" name="TextBox 4">
              <a:extLst>
                <a:ext uri="{FF2B5EF4-FFF2-40B4-BE49-F238E27FC236}">
                  <a16:creationId xmlns:a16="http://schemas.microsoft.com/office/drawing/2014/main" id="{175899FA-4B38-4314-882C-0547E22E0592}"/>
                </a:ext>
              </a:extLst>
            </p:cNvPr>
            <p:cNvSpPr txBox="1">
              <a:spLocks noChangeArrowheads="1"/>
            </p:cNvSpPr>
            <p:nvPr/>
          </p:nvSpPr>
          <p:spPr bwMode="auto">
            <a:xfrm>
              <a:off x="1470740" y="4382644"/>
              <a:ext cx="2971800" cy="1049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Pain au chocolats are similar to croissants, but are filled with chocolate. </a:t>
              </a:r>
            </a:p>
          </p:txBody>
        </p:sp>
      </p:grpSp>
      <p:grpSp>
        <p:nvGrpSpPr>
          <p:cNvPr id="22533" name="Group 2">
            <a:extLst>
              <a:ext uri="{FF2B5EF4-FFF2-40B4-BE49-F238E27FC236}">
                <a16:creationId xmlns:a16="http://schemas.microsoft.com/office/drawing/2014/main" id="{904627F6-DC65-4247-877C-42D5F4D3AF2B}"/>
              </a:ext>
            </a:extLst>
          </p:cNvPr>
          <p:cNvGrpSpPr>
            <a:grpSpLocks/>
          </p:cNvGrpSpPr>
          <p:nvPr/>
        </p:nvGrpSpPr>
        <p:grpSpPr bwMode="auto">
          <a:xfrm>
            <a:off x="4835525" y="3684588"/>
            <a:ext cx="3116263" cy="2338387"/>
            <a:chOff x="4952529" y="3536876"/>
            <a:chExt cx="3116261" cy="2338131"/>
          </a:xfrm>
        </p:grpSpPr>
        <p:pic>
          <p:nvPicPr>
            <p:cNvPr id="22536" name="Picture 7">
              <a:extLst>
                <a:ext uri="{FF2B5EF4-FFF2-40B4-BE49-F238E27FC236}">
                  <a16:creationId xmlns:a16="http://schemas.microsoft.com/office/drawing/2014/main" id="{66238EAD-3AA9-4B77-8D78-7D6E643CD88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52529" y="3536876"/>
              <a:ext cx="3116261" cy="2338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Box 21">
              <a:extLst>
                <a:ext uri="{FF2B5EF4-FFF2-40B4-BE49-F238E27FC236}">
                  <a16:creationId xmlns:a16="http://schemas.microsoft.com/office/drawing/2014/main" id="{DFE169ED-3D37-4BF4-AD09-506B334904A7}"/>
                </a:ext>
              </a:extLst>
            </p:cNvPr>
            <p:cNvSpPr txBox="1">
              <a:spLocks noChangeArrowheads="1"/>
            </p:cNvSpPr>
            <p:nvPr/>
          </p:nvSpPr>
          <p:spPr bwMode="auto">
            <a:xfrm>
              <a:off x="5188272" y="5745611"/>
              <a:ext cx="2644775" cy="107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 typeface="Arial" panose="020B0604020202020204" pitchFamily="34" charset="0"/>
                <a:buNone/>
              </a:pPr>
              <a:r>
                <a:rPr lang="en-GB" altLang="en-US" sz="500">
                  <a:solidFill>
                    <a:schemeClr val="bg1"/>
                  </a:solidFill>
                  <a:latin typeface="Tuffy-TTF" panose="020B0603060100000000" pitchFamily="34" charset="0"/>
                  <a:ea typeface="Tuffy" panose="020B0603060100000000" pitchFamily="34" charset="0"/>
                  <a:cs typeface="Arial" panose="020B0604020202020204" pitchFamily="34" charset="0"/>
                </a:rPr>
                <a:t>“</a:t>
              </a:r>
              <a:r>
                <a:rPr lang="en-GB" altLang="en-US" sz="500" b="1">
                  <a:solidFill>
                    <a:schemeClr val="bg1"/>
                  </a:solidFill>
                  <a:latin typeface="Tuffy-TTF" panose="020B0603060100000000" pitchFamily="34" charset="0"/>
                  <a:ea typeface="Tuffy" panose="020B0603060100000000" pitchFamily="34" charset="0"/>
                  <a:cs typeface="Arial" panose="020B0604020202020204" pitchFamily="34" charset="0"/>
                </a:rPr>
                <a:t>Pain au chocolat</a:t>
              </a:r>
              <a:r>
                <a:rPr lang="en-GB" altLang="en-US" sz="500">
                  <a:solidFill>
                    <a:schemeClr val="bg1"/>
                  </a:solidFill>
                  <a:latin typeface="Tuffy-TTF" panose="020B0603060100000000" pitchFamily="34" charset="0"/>
                  <a:ea typeface="Tuffy" panose="020B0603060100000000" pitchFamily="34" charset="0"/>
                  <a:cs typeface="Arial" panose="020B0604020202020204" pitchFamily="34" charset="0"/>
                </a:rPr>
                <a:t>” by V</a:t>
              </a:r>
              <a:r>
                <a:rPr lang="en-GB" altLang="en-US" sz="500" b="1">
                  <a:solidFill>
                    <a:schemeClr val="bg1"/>
                  </a:solidFill>
                  <a:latin typeface="Tuffy-TTF" panose="020B0603060100000000" pitchFamily="34" charset="0"/>
                  <a:ea typeface="Tuffy" panose="020B0603060100000000" pitchFamily="34" charset="0"/>
                  <a:cs typeface="Arial" panose="020B0604020202020204" pitchFamily="34" charset="0"/>
                </a:rPr>
                <a:t>ictoria Catterson</a:t>
              </a:r>
              <a:r>
                <a:rPr lang="en-GB" altLang="en-US" sz="500">
                  <a:solidFill>
                    <a:schemeClr val="bg1"/>
                  </a:solidFill>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a:solidFill>
                    <a:schemeClr val="bg1"/>
                  </a:solidFill>
                  <a:latin typeface="Tuffy-TTF" panose="020B0603060100000000" pitchFamily="34" charset="0"/>
                  <a:ea typeface="Tuffy" panose="020B0603060100000000" pitchFamily="34" charset="0"/>
                  <a:cs typeface="Arial" panose="020B0604020202020204" pitchFamily="34" charset="0"/>
                  <a:hlinkClick r:id="rId4"/>
                </a:rPr>
                <a:t>CC BY 2.0</a:t>
              </a:r>
              <a:endParaRPr lang="en-GB" altLang="en-US" sz="500" b="1">
                <a:solidFill>
                  <a:schemeClr val="bg1"/>
                </a:solidFill>
                <a:latin typeface="Tuffy-TTF" panose="020B0603060100000000" pitchFamily="34" charset="0"/>
                <a:ea typeface="Tuffy" panose="020B0603060100000000" pitchFamily="34" charset="0"/>
                <a:cs typeface="Arial" panose="020B0604020202020204" pitchFamily="34" charset="0"/>
              </a:endParaRPr>
            </a:p>
          </p:txBody>
        </p:sp>
      </p:grpSp>
      <p:sp>
        <p:nvSpPr>
          <p:cNvPr id="14" name="Arrow: Pentagon 13">
            <a:extLst>
              <a:ext uri="{FF2B5EF4-FFF2-40B4-BE49-F238E27FC236}">
                <a16:creationId xmlns:a16="http://schemas.microsoft.com/office/drawing/2014/main" id="{A43E16BB-2713-4797-9DB4-2587CB32BFB3}"/>
              </a:ext>
            </a:extLst>
          </p:cNvPr>
          <p:cNvSpPr/>
          <p:nvPr/>
        </p:nvSpPr>
        <p:spPr>
          <a:xfrm>
            <a:off x="4306888" y="1714500"/>
            <a:ext cx="4194175" cy="1379538"/>
          </a:xfrm>
          <a:prstGeom prst="homePlate">
            <a:avLst>
              <a:gd name="adj" fmla="val 3388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altLang="en-US" dirty="0">
                <a:solidFill>
                  <a:schemeClr val="tx1"/>
                </a:solidFill>
              </a:rPr>
              <a:t>Croissants are usually eaten for breakfast, but can also be eaten with cheese, ham or other savoury fillings for a meal later in the day.</a:t>
            </a:r>
          </a:p>
        </p:txBody>
      </p:sp>
      <p:sp>
        <p:nvSpPr>
          <p:cNvPr id="17" name="Rectangle 16">
            <a:hlinkClick r:id="rId5"/>
            <a:extLst>
              <a:ext uri="{FF2B5EF4-FFF2-40B4-BE49-F238E27FC236}">
                <a16:creationId xmlns:a16="http://schemas.microsoft.com/office/drawing/2014/main" id="{A5C64DAB-803B-4B2E-BB30-E5C324A650E6}"/>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0">
            <a:extLst>
              <a:ext uri="{FF2B5EF4-FFF2-40B4-BE49-F238E27FC236}">
                <a16:creationId xmlns:a16="http://schemas.microsoft.com/office/drawing/2014/main" id="{9BF00DBD-0384-4F02-A52A-D1A2B30B406B}"/>
              </a:ext>
            </a:extLst>
          </p:cNvPr>
          <p:cNvSpPr>
            <a:spLocks noGrp="1"/>
          </p:cNvSpPr>
          <p:nvPr>
            <p:ph type="title"/>
          </p:nvPr>
        </p:nvSpPr>
        <p:spPr>
          <a:xfrm>
            <a:off x="457200" y="479425"/>
            <a:ext cx="8220075" cy="993775"/>
          </a:xfrm>
        </p:spPr>
        <p:txBody>
          <a:bodyPr/>
          <a:lstStyle/>
          <a:p>
            <a:pPr eaLnBrk="1" hangingPunct="1"/>
            <a:r>
              <a:rPr lang="en-GB" altLang="en-US" sz="3600"/>
              <a:t>Food</a:t>
            </a:r>
          </a:p>
        </p:txBody>
      </p:sp>
      <p:pic>
        <p:nvPicPr>
          <p:cNvPr id="23555" name="Picture 4" descr="Cheeses, Stack Of Cheeses, France, French, Food, Fresh">
            <a:extLst>
              <a:ext uri="{FF2B5EF4-FFF2-40B4-BE49-F238E27FC236}">
                <a16:creationId xmlns:a16="http://schemas.microsoft.com/office/drawing/2014/main" id="{EA013DAF-C2E8-4660-9DC3-C7006B7F7716}"/>
              </a:ext>
            </a:extLst>
          </p:cNvPr>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947738" y="1912938"/>
            <a:ext cx="4443412" cy="3344862"/>
          </a:xfrm>
          <a:prstGeom prst="rect">
            <a:avLst/>
          </a:prstGeom>
          <a:noFill/>
        </p:spPr>
      </p:pic>
      <p:sp>
        <p:nvSpPr>
          <p:cNvPr id="6" name="Rectangle 5">
            <a:hlinkClick r:id="rId3"/>
            <a:extLst>
              <a:ext uri="{FF2B5EF4-FFF2-40B4-BE49-F238E27FC236}">
                <a16:creationId xmlns:a16="http://schemas.microsoft.com/office/drawing/2014/main" id="{7CA2D58C-2C38-4381-A7C2-7D2C477B7D1D}"/>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Arrow: Pentagon 7">
            <a:extLst>
              <a:ext uri="{FF2B5EF4-FFF2-40B4-BE49-F238E27FC236}">
                <a16:creationId xmlns:a16="http://schemas.microsoft.com/office/drawing/2014/main" id="{FED1F5A2-255B-46C6-B91D-6F89F204F6BD}"/>
              </a:ext>
            </a:extLst>
          </p:cNvPr>
          <p:cNvSpPr/>
          <p:nvPr/>
        </p:nvSpPr>
        <p:spPr>
          <a:xfrm>
            <a:off x="5391150" y="1936802"/>
            <a:ext cx="3128963" cy="772107"/>
          </a:xfrm>
          <a:prstGeom prst="homePlate">
            <a:avLst>
              <a:gd name="adj" fmla="val 3388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a:defRPr/>
            </a:pPr>
            <a:r>
              <a:rPr lang="en-GB" altLang="en-US" dirty="0">
                <a:solidFill>
                  <a:schemeClr val="tx1"/>
                </a:solidFill>
              </a:rPr>
              <a:t>France is famous for their cheese. </a:t>
            </a:r>
          </a:p>
        </p:txBody>
      </p:sp>
      <p:sp>
        <p:nvSpPr>
          <p:cNvPr id="9" name="Arrow: Pentagon 8">
            <a:extLst>
              <a:ext uri="{FF2B5EF4-FFF2-40B4-BE49-F238E27FC236}">
                <a16:creationId xmlns:a16="http://schemas.microsoft.com/office/drawing/2014/main" id="{BE329AB0-6125-4D71-A490-C6304DC6D1D6}"/>
              </a:ext>
            </a:extLst>
          </p:cNvPr>
          <p:cNvSpPr/>
          <p:nvPr/>
        </p:nvSpPr>
        <p:spPr>
          <a:xfrm>
            <a:off x="5391150" y="2790771"/>
            <a:ext cx="3128963" cy="1326105"/>
          </a:xfrm>
          <a:prstGeom prst="homePlate">
            <a:avLst>
              <a:gd name="adj" fmla="val 3388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a:defRPr/>
            </a:pPr>
            <a:r>
              <a:rPr lang="en-GB" altLang="en-US" dirty="0">
                <a:solidFill>
                  <a:schemeClr val="tx1"/>
                </a:solidFill>
              </a:rPr>
              <a:t>Some cheeses are made from cow’s milk, while others are made from goat’s milk.</a:t>
            </a:r>
          </a:p>
        </p:txBody>
      </p:sp>
      <p:sp>
        <p:nvSpPr>
          <p:cNvPr id="10" name="Arrow: Pentagon 9">
            <a:extLst>
              <a:ext uri="{FF2B5EF4-FFF2-40B4-BE49-F238E27FC236}">
                <a16:creationId xmlns:a16="http://schemas.microsoft.com/office/drawing/2014/main" id="{B7AD4264-30AE-4A12-A2C9-0E36CC8D628C}"/>
              </a:ext>
            </a:extLst>
          </p:cNvPr>
          <p:cNvSpPr/>
          <p:nvPr/>
        </p:nvSpPr>
        <p:spPr>
          <a:xfrm>
            <a:off x="5391150" y="4198738"/>
            <a:ext cx="3128963" cy="1049106"/>
          </a:xfrm>
          <a:prstGeom prst="homePlate">
            <a:avLst>
              <a:gd name="adj" fmla="val 3388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a:defRPr/>
            </a:pPr>
            <a:r>
              <a:rPr lang="en-GB" altLang="en-US" dirty="0">
                <a:solidFill>
                  <a:schemeClr val="tx1"/>
                </a:solidFill>
              </a:rPr>
              <a:t>Camembert, Brie and Roquefort are eaten all over the world.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autoUpdateAnimBg="0"/>
      <p:bldP spid="10"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0">
            <a:extLst>
              <a:ext uri="{FF2B5EF4-FFF2-40B4-BE49-F238E27FC236}">
                <a16:creationId xmlns:a16="http://schemas.microsoft.com/office/drawing/2014/main" id="{61064217-42B8-4E68-B332-A44BDF7074F6}"/>
              </a:ext>
            </a:extLst>
          </p:cNvPr>
          <p:cNvSpPr>
            <a:spLocks noGrp="1"/>
          </p:cNvSpPr>
          <p:nvPr>
            <p:ph type="title"/>
          </p:nvPr>
        </p:nvSpPr>
        <p:spPr>
          <a:xfrm>
            <a:off x="457200" y="479425"/>
            <a:ext cx="8220075" cy="993775"/>
          </a:xfrm>
        </p:spPr>
        <p:txBody>
          <a:bodyPr/>
          <a:lstStyle/>
          <a:p>
            <a:pPr eaLnBrk="1" hangingPunct="1"/>
            <a:r>
              <a:rPr lang="en-GB" altLang="en-US" sz="3600"/>
              <a:t>Food</a:t>
            </a:r>
          </a:p>
        </p:txBody>
      </p:sp>
      <p:pic>
        <p:nvPicPr>
          <p:cNvPr id="24579" name="Picture 2" descr="Ratatouille, Food, Vegetables, Vegetarian, Dish">
            <a:extLst>
              <a:ext uri="{FF2B5EF4-FFF2-40B4-BE49-F238E27FC236}">
                <a16:creationId xmlns:a16="http://schemas.microsoft.com/office/drawing/2014/main" id="{5F173BD0-9FA1-4FB2-8789-5D6FDCA541D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16025" y="2098675"/>
            <a:ext cx="369570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hlinkClick r:id="rId3"/>
            <a:extLst>
              <a:ext uri="{FF2B5EF4-FFF2-40B4-BE49-F238E27FC236}">
                <a16:creationId xmlns:a16="http://schemas.microsoft.com/office/drawing/2014/main" id="{8DCF9AE3-A6BC-4A80-BAA1-DE9B3FD92371}"/>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Arrow: Pentagon 6">
            <a:extLst>
              <a:ext uri="{FF2B5EF4-FFF2-40B4-BE49-F238E27FC236}">
                <a16:creationId xmlns:a16="http://schemas.microsoft.com/office/drawing/2014/main" id="{6F2ECEE7-30C2-4469-9AD3-117697271673}"/>
              </a:ext>
            </a:extLst>
          </p:cNvPr>
          <p:cNvSpPr/>
          <p:nvPr/>
        </p:nvSpPr>
        <p:spPr>
          <a:xfrm>
            <a:off x="4911725" y="2821511"/>
            <a:ext cx="3608388" cy="1326105"/>
          </a:xfrm>
          <a:prstGeom prst="homePlate">
            <a:avLst>
              <a:gd name="adj" fmla="val 3388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a:defRPr/>
            </a:pPr>
            <a:r>
              <a:rPr lang="en-GB" altLang="en-US" dirty="0">
                <a:solidFill>
                  <a:schemeClr val="tx1"/>
                </a:solidFill>
              </a:rPr>
              <a:t>Ratatouille is a thick stew containing tomatoes, peppers garlic, onions, courgettes and aubergines.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0">
            <a:extLst>
              <a:ext uri="{FF2B5EF4-FFF2-40B4-BE49-F238E27FC236}">
                <a16:creationId xmlns:a16="http://schemas.microsoft.com/office/drawing/2014/main" id="{E0BFBEFF-0E73-4804-AD8A-5F25CDDFBA78}"/>
              </a:ext>
            </a:extLst>
          </p:cNvPr>
          <p:cNvSpPr>
            <a:spLocks noGrp="1"/>
          </p:cNvSpPr>
          <p:nvPr>
            <p:ph type="title"/>
          </p:nvPr>
        </p:nvSpPr>
        <p:spPr>
          <a:xfrm>
            <a:off x="457200" y="479425"/>
            <a:ext cx="8220075" cy="993775"/>
          </a:xfrm>
        </p:spPr>
        <p:txBody>
          <a:bodyPr/>
          <a:lstStyle/>
          <a:p>
            <a:pPr eaLnBrk="1" hangingPunct="1"/>
            <a:r>
              <a:rPr lang="en-GB" altLang="en-US" sz="3600"/>
              <a:t>Food</a:t>
            </a:r>
          </a:p>
        </p:txBody>
      </p:sp>
      <p:pic>
        <p:nvPicPr>
          <p:cNvPr id="25603" name="Picture 7" descr="Food, Dessert, Chocolate, Candy, Biscuit, Macrons">
            <a:extLst>
              <a:ext uri="{FF2B5EF4-FFF2-40B4-BE49-F238E27FC236}">
                <a16:creationId xmlns:a16="http://schemas.microsoft.com/office/drawing/2014/main" id="{40C7583A-3E8C-4E17-8B8C-C16F9381D4D7}"/>
              </a:ext>
            </a:extLst>
          </p:cNvPr>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a:xfrm>
            <a:off x="864066" y="1393796"/>
            <a:ext cx="4253874" cy="4503738"/>
          </a:xfrm>
          <a:prstGeom prst="rect">
            <a:avLst/>
          </a:prstGeom>
          <a:noFill/>
        </p:spPr>
      </p:pic>
      <p:sp>
        <p:nvSpPr>
          <p:cNvPr id="6" name="Rectangle 5">
            <a:hlinkClick r:id="rId3"/>
            <a:extLst>
              <a:ext uri="{FF2B5EF4-FFF2-40B4-BE49-F238E27FC236}">
                <a16:creationId xmlns:a16="http://schemas.microsoft.com/office/drawing/2014/main" id="{8426B135-1A69-4D4F-8A5E-D94C75039683}"/>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Arrow: Pentagon 6">
            <a:extLst>
              <a:ext uri="{FF2B5EF4-FFF2-40B4-BE49-F238E27FC236}">
                <a16:creationId xmlns:a16="http://schemas.microsoft.com/office/drawing/2014/main" id="{7285DD72-5FB6-4B2D-9B36-084032A7F25B}"/>
              </a:ext>
            </a:extLst>
          </p:cNvPr>
          <p:cNvSpPr/>
          <p:nvPr/>
        </p:nvSpPr>
        <p:spPr>
          <a:xfrm>
            <a:off x="5117940" y="2117495"/>
            <a:ext cx="3371718" cy="1326105"/>
          </a:xfrm>
          <a:prstGeom prst="homePlate">
            <a:avLst>
              <a:gd name="adj" fmla="val 3388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anchor="ctr">
            <a:spAutoFit/>
          </a:bodyPr>
          <a:lstStyle/>
          <a:p>
            <a:pPr>
              <a:defRPr/>
            </a:pPr>
            <a:r>
              <a:rPr lang="en-GB" dirty="0">
                <a:solidFill>
                  <a:schemeClr val="tx1"/>
                </a:solidFill>
              </a:rPr>
              <a:t>Macarons are biscuits filled with butter cream.  Each colour biscuit represents a flavour –</a:t>
            </a:r>
          </a:p>
        </p:txBody>
      </p:sp>
      <p:sp>
        <p:nvSpPr>
          <p:cNvPr id="8" name="Arrow: Pentagon 7">
            <a:extLst>
              <a:ext uri="{FF2B5EF4-FFF2-40B4-BE49-F238E27FC236}">
                <a16:creationId xmlns:a16="http://schemas.microsoft.com/office/drawing/2014/main" id="{6751F169-6455-41B3-BF32-5C7447265AFE}"/>
              </a:ext>
            </a:extLst>
          </p:cNvPr>
          <p:cNvSpPr/>
          <p:nvPr/>
        </p:nvSpPr>
        <p:spPr>
          <a:xfrm>
            <a:off x="5117940" y="3569375"/>
            <a:ext cx="3371718" cy="1326105"/>
          </a:xfrm>
          <a:prstGeom prst="homePlate">
            <a:avLst>
              <a:gd name="adj" fmla="val 3388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anchor="ctr">
            <a:spAutoFit/>
          </a:bodyPr>
          <a:lstStyle/>
          <a:p>
            <a:pPr marL="285750" indent="-285750">
              <a:buFont typeface="Arial" panose="020B0604020202020204" pitchFamily="34" charset="0"/>
              <a:buChar char="•"/>
              <a:defRPr/>
            </a:pPr>
            <a:r>
              <a:rPr lang="en-GB" dirty="0">
                <a:solidFill>
                  <a:schemeClr val="tx1"/>
                </a:solidFill>
              </a:rPr>
              <a:t>brown = chocolate</a:t>
            </a:r>
          </a:p>
          <a:p>
            <a:pPr marL="285750" indent="-285750">
              <a:buFont typeface="Arial" panose="020B0604020202020204" pitchFamily="34" charset="0"/>
              <a:buChar char="•"/>
              <a:defRPr/>
            </a:pPr>
            <a:r>
              <a:rPr lang="en-GB" dirty="0">
                <a:solidFill>
                  <a:schemeClr val="tx1"/>
                </a:solidFill>
              </a:rPr>
              <a:t>yellow = vanilla or lemon</a:t>
            </a:r>
          </a:p>
          <a:p>
            <a:pPr marL="285750" indent="-285750">
              <a:buFont typeface="Arial" panose="020B0604020202020204" pitchFamily="34" charset="0"/>
              <a:buChar char="•"/>
              <a:defRPr/>
            </a:pPr>
            <a:r>
              <a:rPr lang="en-GB" dirty="0">
                <a:solidFill>
                  <a:schemeClr val="tx1"/>
                </a:solidFill>
              </a:rPr>
              <a:t>green = pistachio</a:t>
            </a:r>
          </a:p>
          <a:p>
            <a:pPr marL="285750" indent="-285750">
              <a:buFont typeface="Arial" panose="020B0604020202020204" pitchFamily="34" charset="0"/>
              <a:buChar char="•"/>
              <a:defRPr/>
            </a:pPr>
            <a:r>
              <a:rPr lang="en-GB" dirty="0">
                <a:solidFill>
                  <a:schemeClr val="tx1"/>
                </a:solidFill>
              </a:rPr>
              <a:t>pink = raspberry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0">
            <a:extLst>
              <a:ext uri="{FF2B5EF4-FFF2-40B4-BE49-F238E27FC236}">
                <a16:creationId xmlns:a16="http://schemas.microsoft.com/office/drawing/2014/main" id="{45394D67-355B-4C3F-8C89-DA44A401202C}"/>
              </a:ext>
            </a:extLst>
          </p:cNvPr>
          <p:cNvSpPr>
            <a:spLocks noGrp="1"/>
          </p:cNvSpPr>
          <p:nvPr>
            <p:ph type="title"/>
          </p:nvPr>
        </p:nvSpPr>
        <p:spPr>
          <a:xfrm>
            <a:off x="457200" y="415925"/>
            <a:ext cx="8220075" cy="993775"/>
          </a:xfrm>
        </p:spPr>
        <p:txBody>
          <a:bodyPr/>
          <a:lstStyle/>
          <a:p>
            <a:pPr eaLnBrk="1" hangingPunct="1"/>
            <a:r>
              <a:rPr lang="en-GB" altLang="en-US" sz="3600"/>
              <a:t>Food</a:t>
            </a:r>
          </a:p>
        </p:txBody>
      </p:sp>
      <p:pic>
        <p:nvPicPr>
          <p:cNvPr id="26628" name="Picture 2" descr="Food, Crepe, C, Dessert, Delicious, Sweet, Gourmet">
            <a:extLst>
              <a:ext uri="{FF2B5EF4-FFF2-40B4-BE49-F238E27FC236}">
                <a16:creationId xmlns:a16="http://schemas.microsoft.com/office/drawing/2014/main" id="{4468C92C-3C3F-4538-80E3-1E93549F91B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60425" y="1435100"/>
            <a:ext cx="3157538"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hlinkClick r:id="rId3"/>
            <a:extLst>
              <a:ext uri="{FF2B5EF4-FFF2-40B4-BE49-F238E27FC236}">
                <a16:creationId xmlns:a16="http://schemas.microsoft.com/office/drawing/2014/main" id="{145C4A1E-F793-4B49-9D77-AC8C4C2EB014}"/>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Arrow: Pentagon 6">
            <a:extLst>
              <a:ext uri="{FF2B5EF4-FFF2-40B4-BE49-F238E27FC236}">
                <a16:creationId xmlns:a16="http://schemas.microsoft.com/office/drawing/2014/main" id="{CD794955-E73F-46D3-A322-534256729A04}"/>
              </a:ext>
            </a:extLst>
          </p:cNvPr>
          <p:cNvSpPr/>
          <p:nvPr/>
        </p:nvSpPr>
        <p:spPr>
          <a:xfrm>
            <a:off x="4017963" y="2694238"/>
            <a:ext cx="4488474" cy="1326105"/>
          </a:xfrm>
          <a:prstGeom prst="homePlate">
            <a:avLst>
              <a:gd name="adj" fmla="val 3388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anchor="ctr">
            <a:spAutoFit/>
          </a:bodyPr>
          <a:lstStyle/>
          <a:p>
            <a:r>
              <a:rPr lang="en-GB" altLang="en-US" sz="1800" dirty="0">
                <a:solidFill>
                  <a:schemeClr val="tx1"/>
                </a:solidFill>
              </a:rPr>
              <a:t>Crepes are French pancakes. They can be enjoyed with sweet fillings, like chocolate or fresh fruit, or savoury fillings, such as cheese.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a:extLst>
              <a:ext uri="{FF2B5EF4-FFF2-40B4-BE49-F238E27FC236}">
                <a16:creationId xmlns:a16="http://schemas.microsoft.com/office/drawing/2014/main" id="{0D8F9FDB-7230-4762-AA90-E2213EE9E0D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06688" y="1241425"/>
            <a:ext cx="3730625"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itle 20">
            <a:extLst>
              <a:ext uri="{FF2B5EF4-FFF2-40B4-BE49-F238E27FC236}">
                <a16:creationId xmlns:a16="http://schemas.microsoft.com/office/drawing/2014/main" id="{1627AB0D-8C0C-49E0-83C6-2BADD0DDF6F9}"/>
              </a:ext>
            </a:extLst>
          </p:cNvPr>
          <p:cNvSpPr>
            <a:spLocks noGrp="1"/>
          </p:cNvSpPr>
          <p:nvPr>
            <p:ph type="title"/>
          </p:nvPr>
        </p:nvSpPr>
        <p:spPr>
          <a:xfrm>
            <a:off x="457200" y="415925"/>
            <a:ext cx="8220075" cy="993775"/>
          </a:xfrm>
        </p:spPr>
        <p:txBody>
          <a:bodyPr/>
          <a:lstStyle/>
          <a:p>
            <a:pPr algn="ctr" eaLnBrk="1" hangingPunct="1"/>
            <a:r>
              <a:rPr lang="en-GB" altLang="en-US" sz="3600"/>
              <a:t>Famous French People</a:t>
            </a:r>
          </a:p>
        </p:txBody>
      </p:sp>
      <p:sp>
        <p:nvSpPr>
          <p:cNvPr id="27652" name="TextBox 4">
            <a:extLst>
              <a:ext uri="{FF2B5EF4-FFF2-40B4-BE49-F238E27FC236}">
                <a16:creationId xmlns:a16="http://schemas.microsoft.com/office/drawing/2014/main" id="{D1CFDD13-0062-4CC5-A251-70B55AA67919}"/>
              </a:ext>
            </a:extLst>
          </p:cNvPr>
          <p:cNvSpPr txBox="1">
            <a:spLocks noChangeArrowheads="1"/>
          </p:cNvSpPr>
          <p:nvPr/>
        </p:nvSpPr>
        <p:spPr bwMode="auto">
          <a:xfrm>
            <a:off x="1593850" y="5683250"/>
            <a:ext cx="6091238"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rPr>
              <a:t>Napoleon Bonaparte – French Emperor</a:t>
            </a:r>
          </a:p>
          <a:p>
            <a:pPr algn="ctr">
              <a:lnSpc>
                <a:spcPct val="100000"/>
              </a:lnSpc>
              <a:spcBef>
                <a:spcPct val="0"/>
              </a:spcBef>
              <a:buFontTx/>
              <a:buNone/>
            </a:pPr>
            <a:r>
              <a:rPr lang="en-US" altLang="en-US">
                <a:solidFill>
                  <a:schemeClr val="tx1"/>
                </a:solidFill>
              </a:rPr>
              <a:t>(1769 – 1821)</a:t>
            </a:r>
            <a:endParaRPr lang="en-GB" altLang="en-US">
              <a:solidFill>
                <a:schemeClr val="tx1"/>
              </a:solidFill>
            </a:endParaRPr>
          </a:p>
        </p:txBody>
      </p:sp>
      <p:sp>
        <p:nvSpPr>
          <p:cNvPr id="7" name="Rectangle 6">
            <a:hlinkClick r:id="rId3"/>
            <a:extLst>
              <a:ext uri="{FF2B5EF4-FFF2-40B4-BE49-F238E27FC236}">
                <a16:creationId xmlns:a16="http://schemas.microsoft.com/office/drawing/2014/main" id="{83C1D763-9464-4ED3-94E0-D486DDDCD51A}"/>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0">
            <a:extLst>
              <a:ext uri="{FF2B5EF4-FFF2-40B4-BE49-F238E27FC236}">
                <a16:creationId xmlns:a16="http://schemas.microsoft.com/office/drawing/2014/main" id="{28C091BF-9683-480C-952F-8D95F9C411A4}"/>
              </a:ext>
            </a:extLst>
          </p:cNvPr>
          <p:cNvSpPr>
            <a:spLocks noGrp="1"/>
          </p:cNvSpPr>
          <p:nvPr>
            <p:ph type="title"/>
          </p:nvPr>
        </p:nvSpPr>
        <p:spPr>
          <a:xfrm>
            <a:off x="457200" y="479425"/>
            <a:ext cx="8220075" cy="993775"/>
          </a:xfrm>
        </p:spPr>
        <p:txBody>
          <a:bodyPr/>
          <a:lstStyle/>
          <a:p>
            <a:pPr eaLnBrk="1" hangingPunct="1"/>
            <a:r>
              <a:rPr lang="en-GB" altLang="en-US" sz="3600"/>
              <a:t>What is it like?</a:t>
            </a:r>
          </a:p>
        </p:txBody>
      </p:sp>
      <p:sp>
        <p:nvSpPr>
          <p:cNvPr id="5" name="Content Placeholder 21">
            <a:extLst>
              <a:ext uri="{FF2B5EF4-FFF2-40B4-BE49-F238E27FC236}">
                <a16:creationId xmlns:a16="http://schemas.microsoft.com/office/drawing/2014/main" id="{01CF06DE-9F26-4A46-85C6-BEAEA0993495}"/>
              </a:ext>
            </a:extLst>
          </p:cNvPr>
          <p:cNvSpPr>
            <a:spLocks noGrp="1"/>
          </p:cNvSpPr>
          <p:nvPr>
            <p:ph idx="1"/>
          </p:nvPr>
        </p:nvSpPr>
        <p:spPr>
          <a:xfrm>
            <a:off x="755650" y="2095500"/>
            <a:ext cx="3346450" cy="3873500"/>
          </a:xfrm>
        </p:spPr>
        <p:txBody>
          <a:bodyPr lIns="108000" tIns="108000" rIns="108000" bIns="108000"/>
          <a:lstStyle/>
          <a:p>
            <a:pPr eaLnBrk="1" hangingPunct="1"/>
            <a:r>
              <a:rPr lang="en-GB" altLang="en-US">
                <a:latin typeface="Twinkl" pitchFamily="2" charset="0"/>
              </a:rPr>
              <a:t>France is a country in Europe. </a:t>
            </a:r>
          </a:p>
          <a:p>
            <a:pPr eaLnBrk="1" hangingPunct="1"/>
            <a:endParaRPr lang="en-GB" altLang="en-US">
              <a:latin typeface="Twinkl" pitchFamily="2" charset="0"/>
            </a:endParaRPr>
          </a:p>
          <a:p>
            <a:pPr eaLnBrk="1" hangingPunct="1"/>
            <a:r>
              <a:rPr lang="en-GB" altLang="en-US">
                <a:latin typeface="Twinkl" pitchFamily="2" charset="0"/>
              </a:rPr>
              <a:t>It has a population of over 62.2 million (2018).</a:t>
            </a:r>
          </a:p>
          <a:p>
            <a:pPr eaLnBrk="1" hangingPunct="1"/>
            <a:endParaRPr lang="en-GB" altLang="en-US">
              <a:latin typeface="Twinkl" pitchFamily="2" charset="0"/>
            </a:endParaRPr>
          </a:p>
          <a:p>
            <a:pPr eaLnBrk="1" hangingPunct="1"/>
            <a:r>
              <a:rPr lang="en-GB" altLang="en-US">
                <a:latin typeface="Twinkl" pitchFamily="2" charset="0"/>
              </a:rPr>
              <a:t>The capital of France is Paris.</a:t>
            </a:r>
          </a:p>
          <a:p>
            <a:pPr eaLnBrk="1" hangingPunct="1"/>
            <a:endParaRPr lang="en-GB" altLang="en-US">
              <a:latin typeface="Twinkl" pitchFamily="2" charset="0"/>
            </a:endParaRPr>
          </a:p>
          <a:p>
            <a:pPr eaLnBrk="1" hangingPunct="1"/>
            <a:r>
              <a:rPr lang="en-GB" altLang="en-US">
                <a:latin typeface="Twinkl" pitchFamily="2" charset="0"/>
              </a:rPr>
              <a:t>Their currency is the Euro, and their official language</a:t>
            </a:r>
            <a:br>
              <a:rPr lang="en-GB" altLang="en-US">
                <a:latin typeface="Twinkl" pitchFamily="2" charset="0"/>
              </a:rPr>
            </a:br>
            <a:r>
              <a:rPr lang="en-GB" altLang="en-US">
                <a:latin typeface="Twinkl" pitchFamily="2" charset="0"/>
              </a:rPr>
              <a:t>is French.</a:t>
            </a:r>
          </a:p>
        </p:txBody>
      </p:sp>
      <p:pic>
        <p:nvPicPr>
          <p:cNvPr id="10244" name="Picture 2">
            <a:extLst>
              <a:ext uri="{FF2B5EF4-FFF2-40B4-BE49-F238E27FC236}">
                <a16:creationId xmlns:a16="http://schemas.microsoft.com/office/drawing/2014/main" id="{92AF0C7D-770F-4D4B-99C7-9F6DD293EBE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87838" y="2219325"/>
            <a:ext cx="4016375"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a:extLst>
              <a:ext uri="{FF2B5EF4-FFF2-40B4-BE49-F238E27FC236}">
                <a16:creationId xmlns:a16="http://schemas.microsoft.com/office/drawing/2014/main" id="{4018DC7B-0F03-407D-B63E-1CE594608B86}"/>
              </a:ext>
            </a:extLst>
          </p:cNvPr>
          <p:cNvSpPr/>
          <p:nvPr/>
        </p:nvSpPr>
        <p:spPr>
          <a:xfrm>
            <a:off x="5740400" y="4827588"/>
            <a:ext cx="96838" cy="96837"/>
          </a:xfrm>
          <a:prstGeom prst="ellipse">
            <a:avLst/>
          </a:prstGeom>
          <a:solidFill>
            <a:schemeClr val="bg1"/>
          </a:solidFill>
          <a:ln w="28575">
            <a:solidFill>
              <a:srgbClr val="2323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2" name="Group 1">
            <a:extLst>
              <a:ext uri="{FF2B5EF4-FFF2-40B4-BE49-F238E27FC236}">
                <a16:creationId xmlns:a16="http://schemas.microsoft.com/office/drawing/2014/main" id="{8C242488-8014-4CC8-A27A-5A9F2310C9AC}"/>
              </a:ext>
            </a:extLst>
          </p:cNvPr>
          <p:cNvGrpSpPr>
            <a:grpSpLocks/>
          </p:cNvGrpSpPr>
          <p:nvPr/>
        </p:nvGrpSpPr>
        <p:grpSpPr bwMode="auto">
          <a:xfrm>
            <a:off x="5732463" y="1201738"/>
            <a:ext cx="2466975" cy="3625850"/>
            <a:chOff x="5704124" y="1201627"/>
            <a:chExt cx="2467403" cy="3625961"/>
          </a:xfrm>
        </p:grpSpPr>
        <p:pic>
          <p:nvPicPr>
            <p:cNvPr id="10248" name="Picture 10">
              <a:extLst>
                <a:ext uri="{FF2B5EF4-FFF2-40B4-BE49-F238E27FC236}">
                  <a16:creationId xmlns:a16="http://schemas.microsoft.com/office/drawing/2014/main" id="{7447EBD2-B7F3-462E-B133-8D63B110866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04124" y="1201627"/>
              <a:ext cx="2467403" cy="3625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TextBox 8">
              <a:extLst>
                <a:ext uri="{FF2B5EF4-FFF2-40B4-BE49-F238E27FC236}">
                  <a16:creationId xmlns:a16="http://schemas.microsoft.com/office/drawing/2014/main" id="{A4C5F962-FF9A-4EA0-A8A4-70E8CD3C2563}"/>
                </a:ext>
              </a:extLst>
            </p:cNvPr>
            <p:cNvSpPr txBox="1">
              <a:spLocks noChangeArrowheads="1"/>
            </p:cNvSpPr>
            <p:nvPr/>
          </p:nvSpPr>
          <p:spPr bwMode="auto">
            <a:xfrm rot="269408">
              <a:off x="6321432" y="1741628"/>
              <a:ext cx="1496903" cy="707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sz="4000" b="1">
                  <a:solidFill>
                    <a:schemeClr val="tx1"/>
                  </a:solidFill>
                </a:rPr>
                <a:t>Paris</a:t>
              </a:r>
              <a:endParaRPr lang="en-GB" altLang="en-US" b="1">
                <a:solidFill>
                  <a:schemeClr val="tx1"/>
                </a:solidFill>
              </a:endParaRPr>
            </a:p>
          </p:txBody>
        </p:sp>
      </p:grpSp>
      <p:sp>
        <p:nvSpPr>
          <p:cNvPr id="15" name="Rectangle 14">
            <a:hlinkClick r:id="rId4"/>
            <a:extLst>
              <a:ext uri="{FF2B5EF4-FFF2-40B4-BE49-F238E27FC236}">
                <a16:creationId xmlns:a16="http://schemas.microsoft.com/office/drawing/2014/main" id="{FD243DD8-547F-4ECA-A525-8A91E409099D}"/>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up)">
                                      <p:cBhvr>
                                        <p:cTn id="12" dur="500"/>
                                        <p:tgtEl>
                                          <p:spTgt spid="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up)">
                                      <p:cBhvr>
                                        <p:cTn id="17" dur="500"/>
                                        <p:tgtEl>
                                          <p:spTgt spid="5">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up)">
                                      <p:cBhvr>
                                        <p:cTn id="22" dur="500"/>
                                        <p:tgtEl>
                                          <p:spTgt spid="5">
                                            <p:txEl>
                                              <p:pRg st="6" end="6"/>
                                            </p:txEl>
                                          </p:spTgt>
                                        </p:tgtEl>
                                      </p:cBhvr>
                                    </p:animEffect>
                                  </p:childTnLst>
                                </p:cTn>
                              </p:par>
                            </p:childTnLst>
                          </p:cTn>
                        </p:par>
                        <p:par>
                          <p:cTn id="23" fill="hold" nodeType="afterGroup">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up)">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1DE8BA57-3DA7-49E3-8EF0-B4C302D257E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65375" y="1235075"/>
            <a:ext cx="4403725"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20">
            <a:extLst>
              <a:ext uri="{FF2B5EF4-FFF2-40B4-BE49-F238E27FC236}">
                <a16:creationId xmlns:a16="http://schemas.microsoft.com/office/drawing/2014/main" id="{338AC5F7-E102-4251-8005-9849A2EFB90C}"/>
              </a:ext>
            </a:extLst>
          </p:cNvPr>
          <p:cNvSpPr>
            <a:spLocks noGrp="1"/>
          </p:cNvSpPr>
          <p:nvPr>
            <p:ph type="title"/>
          </p:nvPr>
        </p:nvSpPr>
        <p:spPr>
          <a:xfrm>
            <a:off x="457200" y="415925"/>
            <a:ext cx="8220075" cy="993775"/>
          </a:xfrm>
        </p:spPr>
        <p:txBody>
          <a:bodyPr/>
          <a:lstStyle/>
          <a:p>
            <a:pPr algn="ctr" eaLnBrk="1" hangingPunct="1"/>
            <a:r>
              <a:rPr lang="en-GB" altLang="en-US" sz="3600"/>
              <a:t>Famous French People</a:t>
            </a:r>
          </a:p>
        </p:txBody>
      </p:sp>
      <p:sp>
        <p:nvSpPr>
          <p:cNvPr id="28676" name="TextBox 4">
            <a:extLst>
              <a:ext uri="{FF2B5EF4-FFF2-40B4-BE49-F238E27FC236}">
                <a16:creationId xmlns:a16="http://schemas.microsoft.com/office/drawing/2014/main" id="{6918FAEE-F7F3-45FE-AB5C-08E0C62AA14F}"/>
              </a:ext>
            </a:extLst>
          </p:cNvPr>
          <p:cNvSpPr txBox="1">
            <a:spLocks noChangeArrowheads="1"/>
          </p:cNvSpPr>
          <p:nvPr/>
        </p:nvSpPr>
        <p:spPr bwMode="auto">
          <a:xfrm>
            <a:off x="1593850" y="5678488"/>
            <a:ext cx="6091238"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rPr>
              <a:t>Zinedine Zidane – Footballer</a:t>
            </a:r>
          </a:p>
          <a:p>
            <a:pPr algn="ctr">
              <a:lnSpc>
                <a:spcPct val="100000"/>
              </a:lnSpc>
              <a:spcBef>
                <a:spcPct val="0"/>
              </a:spcBef>
              <a:buFontTx/>
              <a:buNone/>
            </a:pPr>
            <a:r>
              <a:rPr lang="en-US" altLang="en-US">
                <a:solidFill>
                  <a:schemeClr val="tx1"/>
                </a:solidFill>
              </a:rPr>
              <a:t>(1972 - present)</a:t>
            </a:r>
            <a:endParaRPr lang="en-GB" altLang="en-US">
              <a:solidFill>
                <a:schemeClr val="tx1"/>
              </a:solidFill>
            </a:endParaRPr>
          </a:p>
        </p:txBody>
      </p:sp>
      <p:sp>
        <p:nvSpPr>
          <p:cNvPr id="28677" name="TextBox 21">
            <a:extLst>
              <a:ext uri="{FF2B5EF4-FFF2-40B4-BE49-F238E27FC236}">
                <a16:creationId xmlns:a16="http://schemas.microsoft.com/office/drawing/2014/main" id="{7D85C4B4-D4D2-491A-8FFD-467472395153}"/>
              </a:ext>
            </a:extLst>
          </p:cNvPr>
          <p:cNvSpPr txBox="1">
            <a:spLocks noChangeArrowheads="1"/>
          </p:cNvSpPr>
          <p:nvPr/>
        </p:nvSpPr>
        <p:spPr bwMode="auto">
          <a:xfrm>
            <a:off x="2365375" y="5422900"/>
            <a:ext cx="4403725"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 typeface="Arial" panose="020B0604020202020204" pitchFamily="34" charset="0"/>
              <a:buNone/>
            </a:pPr>
            <a:r>
              <a:rPr lang="en-GB" altLang="en-US" sz="500">
                <a:solidFill>
                  <a:schemeClr val="bg1"/>
                </a:solidFill>
                <a:latin typeface="Tuffy-TTF" panose="020B0603060100000000" pitchFamily="34" charset="0"/>
                <a:ea typeface="Tuffy" panose="020B0603060100000000" pitchFamily="34" charset="0"/>
                <a:cs typeface="Arial" panose="020B0604020202020204" pitchFamily="34" charset="0"/>
              </a:rPr>
              <a:t>“</a:t>
            </a:r>
            <a:r>
              <a:rPr lang="en-GB" altLang="en-US" sz="500" b="1">
                <a:solidFill>
                  <a:schemeClr val="bg1"/>
                </a:solidFill>
                <a:latin typeface="Tuffy-TTF" panose="020B0603060100000000" pitchFamily="34" charset="0"/>
                <a:ea typeface="Tuffy" panose="020B0603060100000000" pitchFamily="34" charset="0"/>
                <a:cs typeface="Arial" panose="020B0604020202020204" pitchFamily="34" charset="0"/>
              </a:rPr>
              <a:t>Zinedine Zidane</a:t>
            </a:r>
            <a:r>
              <a:rPr lang="en-GB" altLang="en-US" sz="500">
                <a:solidFill>
                  <a:schemeClr val="bg1"/>
                </a:solidFill>
                <a:latin typeface="Tuffy-TTF" panose="020B0603060100000000" pitchFamily="34" charset="0"/>
                <a:ea typeface="Tuffy" panose="020B0603060100000000" pitchFamily="34" charset="0"/>
                <a:cs typeface="Arial" panose="020B0604020202020204" pitchFamily="34" charset="0"/>
              </a:rPr>
              <a:t>” by </a:t>
            </a:r>
            <a:r>
              <a:rPr lang="en-GB" altLang="en-US" sz="500" b="1">
                <a:solidFill>
                  <a:schemeClr val="bg1"/>
                </a:solidFill>
                <a:latin typeface="Tuffy-TTF" panose="020B0603060100000000" pitchFamily="34" charset="0"/>
                <a:ea typeface="Tuffy" panose="020B0603060100000000" pitchFamily="34" charset="0"/>
                <a:cs typeface="Arial" panose="020B0604020202020204" pitchFamily="34" charset="0"/>
              </a:rPr>
              <a:t>Hadi abyar</a:t>
            </a:r>
            <a:r>
              <a:rPr lang="en-GB" altLang="en-US" sz="500">
                <a:solidFill>
                  <a:schemeClr val="bg1"/>
                </a:solidFill>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a:solidFill>
                  <a:schemeClr val="bg1"/>
                </a:solidFill>
                <a:latin typeface="Tuffy-TTF" panose="020B0603060100000000" pitchFamily="34" charset="0"/>
                <a:ea typeface="Tuffy" panose="020B0603060100000000" pitchFamily="34" charset="0"/>
                <a:cs typeface="Arial" panose="020B0604020202020204" pitchFamily="34" charset="0"/>
                <a:hlinkClick r:id="rId3"/>
              </a:rPr>
              <a:t>CC BY 2.0</a:t>
            </a:r>
            <a:endParaRPr lang="en-GB" altLang="en-US" sz="500" b="1">
              <a:solidFill>
                <a:schemeClr val="bg1"/>
              </a:solidFill>
              <a:latin typeface="Tuffy-TTF" panose="020B0603060100000000" pitchFamily="34" charset="0"/>
              <a:ea typeface="Tuffy" panose="020B0603060100000000" pitchFamily="34" charset="0"/>
              <a:cs typeface="Arial" panose="020B0604020202020204" pitchFamily="34" charset="0"/>
            </a:endParaRPr>
          </a:p>
        </p:txBody>
      </p:sp>
      <p:sp>
        <p:nvSpPr>
          <p:cNvPr id="8" name="Rectangle 7">
            <a:hlinkClick r:id="rId4"/>
            <a:extLst>
              <a:ext uri="{FF2B5EF4-FFF2-40B4-BE49-F238E27FC236}">
                <a16:creationId xmlns:a16="http://schemas.microsoft.com/office/drawing/2014/main" id="{FDD6316E-A24D-44C7-94B0-F30040DD88F4}"/>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0">
            <a:extLst>
              <a:ext uri="{FF2B5EF4-FFF2-40B4-BE49-F238E27FC236}">
                <a16:creationId xmlns:a16="http://schemas.microsoft.com/office/drawing/2014/main" id="{5C9FFB95-84E3-4D70-8677-2350D143D4CB}"/>
              </a:ext>
            </a:extLst>
          </p:cNvPr>
          <p:cNvSpPr>
            <a:spLocks noGrp="1"/>
          </p:cNvSpPr>
          <p:nvPr>
            <p:ph type="title"/>
          </p:nvPr>
        </p:nvSpPr>
        <p:spPr>
          <a:xfrm>
            <a:off x="457200" y="415925"/>
            <a:ext cx="8220075" cy="993775"/>
          </a:xfrm>
        </p:spPr>
        <p:txBody>
          <a:bodyPr/>
          <a:lstStyle/>
          <a:p>
            <a:pPr algn="ctr" eaLnBrk="1" hangingPunct="1"/>
            <a:r>
              <a:rPr lang="en-GB" altLang="en-US" sz="3600"/>
              <a:t>Famous French People</a:t>
            </a:r>
          </a:p>
        </p:txBody>
      </p:sp>
      <p:sp>
        <p:nvSpPr>
          <p:cNvPr id="29699" name="TextBox 4">
            <a:extLst>
              <a:ext uri="{FF2B5EF4-FFF2-40B4-BE49-F238E27FC236}">
                <a16:creationId xmlns:a16="http://schemas.microsoft.com/office/drawing/2014/main" id="{3EFBC580-0F03-498E-B841-145D3E463B43}"/>
              </a:ext>
            </a:extLst>
          </p:cNvPr>
          <p:cNvSpPr txBox="1">
            <a:spLocks noChangeArrowheads="1"/>
          </p:cNvSpPr>
          <p:nvPr/>
        </p:nvSpPr>
        <p:spPr bwMode="auto">
          <a:xfrm>
            <a:off x="1593850" y="5678488"/>
            <a:ext cx="6091238"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rPr>
              <a:t>Claude Monet – Painter</a:t>
            </a:r>
          </a:p>
          <a:p>
            <a:pPr algn="ctr">
              <a:lnSpc>
                <a:spcPct val="100000"/>
              </a:lnSpc>
              <a:spcBef>
                <a:spcPct val="0"/>
              </a:spcBef>
              <a:buFontTx/>
              <a:buNone/>
            </a:pPr>
            <a:r>
              <a:rPr lang="en-US" altLang="en-US">
                <a:solidFill>
                  <a:schemeClr val="tx1"/>
                </a:solidFill>
              </a:rPr>
              <a:t>(1840 – 1926)</a:t>
            </a:r>
            <a:endParaRPr lang="en-GB" altLang="en-US">
              <a:solidFill>
                <a:schemeClr val="tx1"/>
              </a:solidFill>
            </a:endParaRPr>
          </a:p>
        </p:txBody>
      </p:sp>
      <p:pic>
        <p:nvPicPr>
          <p:cNvPr id="29700" name="Picture 2">
            <a:extLst>
              <a:ext uri="{FF2B5EF4-FFF2-40B4-BE49-F238E27FC236}">
                <a16:creationId xmlns:a16="http://schemas.microsoft.com/office/drawing/2014/main" id="{F020EB4D-6BA7-4F69-A5EC-19F71020810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68375" y="1701800"/>
            <a:ext cx="2589213"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4">
            <a:extLst>
              <a:ext uri="{FF2B5EF4-FFF2-40B4-BE49-F238E27FC236}">
                <a16:creationId xmlns:a16="http://schemas.microsoft.com/office/drawing/2014/main" id="{C812C3FC-6D0E-4CD0-96D2-4BED08F9647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71900" y="1701800"/>
            <a:ext cx="4530725"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hlinkClick r:id="rId4"/>
            <a:extLst>
              <a:ext uri="{FF2B5EF4-FFF2-40B4-BE49-F238E27FC236}">
                <a16:creationId xmlns:a16="http://schemas.microsoft.com/office/drawing/2014/main" id="{707C3445-149D-4A5E-9318-2562A3504D49}"/>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a:extLst>
              <a:ext uri="{FF2B5EF4-FFF2-40B4-BE49-F238E27FC236}">
                <a16:creationId xmlns:a16="http://schemas.microsoft.com/office/drawing/2014/main" id="{3E29A545-A910-40CB-8E4C-99297CD9DA3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35300" y="1317625"/>
            <a:ext cx="3073400" cy="422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itle 20">
            <a:extLst>
              <a:ext uri="{FF2B5EF4-FFF2-40B4-BE49-F238E27FC236}">
                <a16:creationId xmlns:a16="http://schemas.microsoft.com/office/drawing/2014/main" id="{8C15B368-5EE9-4BA6-8944-A8474664A37F}"/>
              </a:ext>
            </a:extLst>
          </p:cNvPr>
          <p:cNvSpPr>
            <a:spLocks noGrp="1"/>
          </p:cNvSpPr>
          <p:nvPr>
            <p:ph type="title"/>
          </p:nvPr>
        </p:nvSpPr>
        <p:spPr>
          <a:xfrm>
            <a:off x="457200" y="415925"/>
            <a:ext cx="8220075" cy="993775"/>
          </a:xfrm>
        </p:spPr>
        <p:txBody>
          <a:bodyPr/>
          <a:lstStyle/>
          <a:p>
            <a:pPr algn="ctr" eaLnBrk="1" hangingPunct="1"/>
            <a:r>
              <a:rPr lang="en-GB" altLang="en-US" sz="3600"/>
              <a:t>Famous French People</a:t>
            </a:r>
          </a:p>
        </p:txBody>
      </p:sp>
      <p:sp>
        <p:nvSpPr>
          <p:cNvPr id="30724" name="TextBox 4">
            <a:extLst>
              <a:ext uri="{FF2B5EF4-FFF2-40B4-BE49-F238E27FC236}">
                <a16:creationId xmlns:a16="http://schemas.microsoft.com/office/drawing/2014/main" id="{44F688D4-121C-44E7-BFE1-259CAB1FE155}"/>
              </a:ext>
            </a:extLst>
          </p:cNvPr>
          <p:cNvSpPr txBox="1">
            <a:spLocks noChangeArrowheads="1"/>
          </p:cNvSpPr>
          <p:nvPr/>
        </p:nvSpPr>
        <p:spPr bwMode="auto">
          <a:xfrm>
            <a:off x="1593850" y="5678488"/>
            <a:ext cx="6091238"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rPr>
              <a:t>Marie Curie – Scientist</a:t>
            </a:r>
          </a:p>
          <a:p>
            <a:pPr algn="ctr">
              <a:lnSpc>
                <a:spcPct val="100000"/>
              </a:lnSpc>
              <a:spcBef>
                <a:spcPct val="0"/>
              </a:spcBef>
              <a:buFontTx/>
              <a:buNone/>
            </a:pPr>
            <a:r>
              <a:rPr lang="en-US" altLang="en-US">
                <a:solidFill>
                  <a:schemeClr val="tx1"/>
                </a:solidFill>
              </a:rPr>
              <a:t>(1867 – 1934)</a:t>
            </a:r>
            <a:endParaRPr lang="en-GB" altLang="en-US">
              <a:solidFill>
                <a:schemeClr val="tx1"/>
              </a:solidFill>
            </a:endParaRPr>
          </a:p>
        </p:txBody>
      </p:sp>
      <p:sp>
        <p:nvSpPr>
          <p:cNvPr id="7" name="Rectangle 6">
            <a:hlinkClick r:id="rId3"/>
            <a:extLst>
              <a:ext uri="{FF2B5EF4-FFF2-40B4-BE49-F238E27FC236}">
                <a16:creationId xmlns:a16="http://schemas.microsoft.com/office/drawing/2014/main" id="{8B5646E5-53A8-431E-B64C-5FEA4396E29E}"/>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0">
            <a:extLst>
              <a:ext uri="{FF2B5EF4-FFF2-40B4-BE49-F238E27FC236}">
                <a16:creationId xmlns:a16="http://schemas.microsoft.com/office/drawing/2014/main" id="{C8EAA816-F978-44F3-A4F8-A79502D15DE7}"/>
              </a:ext>
            </a:extLst>
          </p:cNvPr>
          <p:cNvSpPr>
            <a:spLocks noGrp="1"/>
          </p:cNvSpPr>
          <p:nvPr>
            <p:ph type="title"/>
          </p:nvPr>
        </p:nvSpPr>
        <p:spPr>
          <a:xfrm>
            <a:off x="457200" y="415925"/>
            <a:ext cx="8220075" cy="993775"/>
          </a:xfrm>
        </p:spPr>
        <p:txBody>
          <a:bodyPr/>
          <a:lstStyle/>
          <a:p>
            <a:pPr eaLnBrk="1" hangingPunct="1"/>
            <a:r>
              <a:rPr lang="en-GB" altLang="en-US" sz="3600"/>
              <a:t>The Tour De France</a:t>
            </a:r>
          </a:p>
        </p:txBody>
      </p:sp>
      <p:sp>
        <p:nvSpPr>
          <p:cNvPr id="31747" name="TextBox 3">
            <a:extLst>
              <a:ext uri="{FF2B5EF4-FFF2-40B4-BE49-F238E27FC236}">
                <a16:creationId xmlns:a16="http://schemas.microsoft.com/office/drawing/2014/main" id="{D98EB304-3103-4E3F-8AFA-A3E8A0181C18}"/>
              </a:ext>
            </a:extLst>
          </p:cNvPr>
          <p:cNvSpPr txBox="1">
            <a:spLocks noChangeArrowheads="1"/>
          </p:cNvSpPr>
          <p:nvPr/>
        </p:nvSpPr>
        <p:spPr bwMode="auto">
          <a:xfrm>
            <a:off x="4227513" y="1409700"/>
            <a:ext cx="41465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Every year, a cycling race is held throughout France called the Tour de France. </a:t>
            </a:r>
          </a:p>
          <a:p>
            <a:pPr>
              <a:lnSpc>
                <a:spcPct val="100000"/>
              </a:lnSpc>
              <a:spcBef>
                <a:spcPct val="0"/>
              </a:spcBef>
              <a:buFontTx/>
              <a:buNone/>
            </a:pPr>
            <a:endParaRPr lang="en-GB" altLang="en-US">
              <a:solidFill>
                <a:schemeClr val="tx1"/>
              </a:solidFill>
            </a:endParaRPr>
          </a:p>
          <a:p>
            <a:pPr>
              <a:lnSpc>
                <a:spcPct val="100000"/>
              </a:lnSpc>
              <a:spcBef>
                <a:spcPct val="0"/>
              </a:spcBef>
              <a:buFontTx/>
              <a:buNone/>
            </a:pPr>
            <a:r>
              <a:rPr lang="en-GB" altLang="en-US">
                <a:solidFill>
                  <a:schemeClr val="tx1"/>
                </a:solidFill>
              </a:rPr>
              <a:t>The route changes every year but usually ranges between 2,500 km and 3,500 km. It is considered to be one of the most challenging cycling races in the world.</a:t>
            </a:r>
          </a:p>
          <a:p>
            <a:pPr>
              <a:lnSpc>
                <a:spcPct val="100000"/>
              </a:lnSpc>
              <a:spcBef>
                <a:spcPct val="0"/>
              </a:spcBef>
              <a:buFontTx/>
              <a:buNone/>
            </a:pPr>
            <a:endParaRPr lang="en-GB" altLang="en-US">
              <a:solidFill>
                <a:schemeClr val="tx1"/>
              </a:solidFill>
            </a:endParaRPr>
          </a:p>
          <a:p>
            <a:pPr>
              <a:lnSpc>
                <a:spcPct val="100000"/>
              </a:lnSpc>
              <a:spcBef>
                <a:spcPct val="0"/>
              </a:spcBef>
              <a:buFontTx/>
              <a:buNone/>
            </a:pPr>
            <a:r>
              <a:rPr lang="en-GB" altLang="en-US">
                <a:solidFill>
                  <a:schemeClr val="tx1"/>
                </a:solidFill>
              </a:rPr>
              <a:t>Cyclists compete in teams and different coloured jerseys are awarded for various achievements. The most famous is the yellow jersey (maillot jeune), which is awarded to the overall leader of the race. </a:t>
            </a:r>
          </a:p>
        </p:txBody>
      </p:sp>
      <p:pic>
        <p:nvPicPr>
          <p:cNvPr id="31748" name="Picture 2" descr="Cyclist, Sport, Cycling, Bike, Tour De France, Road">
            <a:extLst>
              <a:ext uri="{FF2B5EF4-FFF2-40B4-BE49-F238E27FC236}">
                <a16:creationId xmlns:a16="http://schemas.microsoft.com/office/drawing/2014/main" id="{445CF519-A640-436D-B928-2ECCA04626D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96925" y="1990725"/>
            <a:ext cx="3227388"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hlinkClick r:id="rId3"/>
            <a:extLst>
              <a:ext uri="{FF2B5EF4-FFF2-40B4-BE49-F238E27FC236}">
                <a16:creationId xmlns:a16="http://schemas.microsoft.com/office/drawing/2014/main" id="{44DA77B0-F29E-4846-8DCD-7F7884D05818}"/>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id="{BFFF768B-35F0-40FC-929A-3CFDDF537BD4}"/>
              </a:ext>
            </a:extLst>
          </p:cNvPr>
          <p:cNvSpPr/>
          <p:nvPr/>
        </p:nvSpPr>
        <p:spPr>
          <a:xfrm>
            <a:off x="4030663" y="3103563"/>
            <a:ext cx="1017587" cy="650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0">
            <a:extLst>
              <a:ext uri="{FF2B5EF4-FFF2-40B4-BE49-F238E27FC236}">
                <a16:creationId xmlns:a16="http://schemas.microsoft.com/office/drawing/2014/main" id="{7C6A6F17-329E-4C77-B27E-9379314EFC3B}"/>
              </a:ext>
            </a:extLst>
          </p:cNvPr>
          <p:cNvSpPr>
            <a:spLocks noGrp="1"/>
          </p:cNvSpPr>
          <p:nvPr>
            <p:ph type="title"/>
          </p:nvPr>
        </p:nvSpPr>
        <p:spPr>
          <a:xfrm>
            <a:off x="457200" y="479425"/>
            <a:ext cx="8220075" cy="993775"/>
          </a:xfrm>
        </p:spPr>
        <p:txBody>
          <a:bodyPr/>
          <a:lstStyle/>
          <a:p>
            <a:pPr eaLnBrk="1" hangingPunct="1"/>
            <a:r>
              <a:rPr lang="en-GB" altLang="en-US" sz="3600"/>
              <a:t>The French Flag</a:t>
            </a:r>
          </a:p>
        </p:txBody>
      </p:sp>
      <p:sp>
        <p:nvSpPr>
          <p:cNvPr id="5" name="Content Placeholder 21">
            <a:extLst>
              <a:ext uri="{FF2B5EF4-FFF2-40B4-BE49-F238E27FC236}">
                <a16:creationId xmlns:a16="http://schemas.microsoft.com/office/drawing/2014/main" id="{420F9587-E9B0-438E-976F-33987CE5411B}"/>
              </a:ext>
            </a:extLst>
          </p:cNvPr>
          <p:cNvSpPr>
            <a:spLocks noGrp="1"/>
          </p:cNvSpPr>
          <p:nvPr>
            <p:ph idx="1"/>
          </p:nvPr>
        </p:nvSpPr>
        <p:spPr>
          <a:xfrm>
            <a:off x="847725" y="1624013"/>
            <a:ext cx="3643313" cy="4533900"/>
          </a:xfrm>
        </p:spPr>
        <p:txBody>
          <a:bodyPr lIns="108000" tIns="108000" rIns="108000" bIns="108000"/>
          <a:lstStyle/>
          <a:p>
            <a:pPr eaLnBrk="1" hangingPunct="1"/>
            <a:r>
              <a:rPr lang="en-GB" altLang="en-US">
                <a:latin typeface="Twinkl" pitchFamily="2" charset="0"/>
              </a:rPr>
              <a:t>The French flag is made up</a:t>
            </a:r>
            <a:br>
              <a:rPr lang="en-GB" altLang="en-US">
                <a:latin typeface="Twinkl" pitchFamily="2" charset="0"/>
              </a:rPr>
            </a:br>
            <a:r>
              <a:rPr lang="en-GB" altLang="en-US">
                <a:latin typeface="Twinkl" pitchFamily="2" charset="0"/>
              </a:rPr>
              <a:t>of three colours, blue, white</a:t>
            </a:r>
            <a:br>
              <a:rPr lang="en-GB" altLang="en-US">
                <a:latin typeface="Twinkl" pitchFamily="2" charset="0"/>
              </a:rPr>
            </a:br>
            <a:r>
              <a:rPr lang="en-GB" altLang="en-US">
                <a:latin typeface="Twinkl" pitchFamily="2" charset="0"/>
              </a:rPr>
              <a:t>and red. </a:t>
            </a:r>
          </a:p>
          <a:p>
            <a:pPr eaLnBrk="1" hangingPunct="1"/>
            <a:endParaRPr lang="en-GB" altLang="en-US">
              <a:latin typeface="Twinkl" pitchFamily="2" charset="0"/>
            </a:endParaRPr>
          </a:p>
          <a:p>
            <a:pPr eaLnBrk="1" hangingPunct="1"/>
            <a:r>
              <a:rPr lang="en-GB" altLang="en-US">
                <a:latin typeface="Twinkl" pitchFamily="2" charset="0"/>
              </a:rPr>
              <a:t>It is also known as the Tricolour. </a:t>
            </a:r>
          </a:p>
          <a:p>
            <a:pPr eaLnBrk="1" hangingPunct="1"/>
            <a:endParaRPr lang="en-GB" altLang="en-US">
              <a:latin typeface="Twinkl" pitchFamily="2" charset="0"/>
            </a:endParaRPr>
          </a:p>
          <a:p>
            <a:pPr eaLnBrk="1" hangingPunct="1"/>
            <a:r>
              <a:rPr lang="en-GB" altLang="en-US">
                <a:latin typeface="Twinkl" pitchFamily="2" charset="0"/>
              </a:rPr>
              <a:t>The three colours are sometimes said to represent the following:</a:t>
            </a:r>
          </a:p>
          <a:p>
            <a:pPr eaLnBrk="1" hangingPunct="1"/>
            <a:r>
              <a:rPr lang="en-GB" altLang="en-US">
                <a:latin typeface="Twinkl" pitchFamily="2" charset="0"/>
              </a:rPr>
              <a:t>blue - freedom</a:t>
            </a:r>
          </a:p>
          <a:p>
            <a:pPr eaLnBrk="1" hangingPunct="1"/>
            <a:r>
              <a:rPr lang="en-GB" altLang="en-US">
                <a:latin typeface="Twinkl" pitchFamily="2" charset="0"/>
              </a:rPr>
              <a:t>white - equality</a:t>
            </a:r>
          </a:p>
          <a:p>
            <a:pPr eaLnBrk="1" hangingPunct="1"/>
            <a:r>
              <a:rPr lang="en-GB" altLang="en-US">
                <a:latin typeface="Twinkl" pitchFamily="2" charset="0"/>
              </a:rPr>
              <a:t>red - brotherhood </a:t>
            </a:r>
          </a:p>
        </p:txBody>
      </p:sp>
      <p:sp>
        <p:nvSpPr>
          <p:cNvPr id="9" name="Rectangle 8">
            <a:hlinkClick r:id="rId2"/>
            <a:extLst>
              <a:ext uri="{FF2B5EF4-FFF2-40B4-BE49-F238E27FC236}">
                <a16:creationId xmlns:a16="http://schemas.microsoft.com/office/drawing/2014/main" id="{4E4227E9-0366-47C9-845F-0FEE028D5FBF}"/>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1269" name="Picture 6">
            <a:extLst>
              <a:ext uri="{FF2B5EF4-FFF2-40B4-BE49-F238E27FC236}">
                <a16:creationId xmlns:a16="http://schemas.microsoft.com/office/drawing/2014/main" id="{8361DAC2-903C-48ED-8DF5-6D9CB4219EE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91038" y="1473200"/>
            <a:ext cx="3933825" cy="578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par>
                          <p:cTn id="18" fill="hold" nodeType="afterGroup">
                            <p:stCondLst>
                              <p:cond delay="500"/>
                            </p:stCondLst>
                            <p:childTnLst>
                              <p:par>
                                <p:cTn id="19" presetID="10" presetClass="entr" presetSubtype="0" fill="hold" nodeType="after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500"/>
                                        <p:tgtEl>
                                          <p:spTgt spid="5">
                                            <p:txEl>
                                              <p:pRg st="5" end="5"/>
                                            </p:txEl>
                                          </p:spTgt>
                                        </p:tgtEl>
                                      </p:cBhvr>
                                    </p:animEffect>
                                  </p:childTnLst>
                                </p:cTn>
                              </p:par>
                            </p:childTnLst>
                          </p:cTn>
                        </p:par>
                        <p:par>
                          <p:cTn id="22" fill="hold" nodeType="afterGroup">
                            <p:stCondLst>
                              <p:cond delay="1000"/>
                            </p:stCondLst>
                            <p:childTnLst>
                              <p:par>
                                <p:cTn id="23" presetID="10" presetClass="entr" presetSubtype="0" fill="hold" nodeType="after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500"/>
                                        <p:tgtEl>
                                          <p:spTgt spid="5">
                                            <p:txEl>
                                              <p:pRg st="6" end="6"/>
                                            </p:txEl>
                                          </p:spTgt>
                                        </p:tgtEl>
                                      </p:cBhvr>
                                    </p:animEffect>
                                  </p:childTnLst>
                                </p:cTn>
                              </p:par>
                            </p:childTnLst>
                          </p:cTn>
                        </p:par>
                        <p:par>
                          <p:cTn id="26" fill="hold" nodeType="afterGroup">
                            <p:stCondLst>
                              <p:cond delay="1500"/>
                            </p:stCondLst>
                            <p:childTnLst>
                              <p:par>
                                <p:cTn id="27" presetID="10" presetClass="entr" presetSubtype="0" fill="hold" nodeType="after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animEffect transition="in" filter="fade">
                                      <p:cBhvr>
                                        <p:cTn id="29"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0">
            <a:extLst>
              <a:ext uri="{FF2B5EF4-FFF2-40B4-BE49-F238E27FC236}">
                <a16:creationId xmlns:a16="http://schemas.microsoft.com/office/drawing/2014/main" id="{E8443801-B99A-4207-93C4-8EB79423C8C6}"/>
              </a:ext>
            </a:extLst>
          </p:cNvPr>
          <p:cNvSpPr>
            <a:spLocks noGrp="1"/>
          </p:cNvSpPr>
          <p:nvPr>
            <p:ph type="title"/>
          </p:nvPr>
        </p:nvSpPr>
        <p:spPr>
          <a:xfrm>
            <a:off x="457200" y="479425"/>
            <a:ext cx="8220075" cy="993775"/>
          </a:xfrm>
        </p:spPr>
        <p:txBody>
          <a:bodyPr/>
          <a:lstStyle/>
          <a:p>
            <a:pPr eaLnBrk="1" hangingPunct="1"/>
            <a:r>
              <a:rPr lang="en-GB" altLang="en-US" sz="3600"/>
              <a:t>Famous Landmarks</a:t>
            </a:r>
          </a:p>
        </p:txBody>
      </p:sp>
      <p:grpSp>
        <p:nvGrpSpPr>
          <p:cNvPr id="12" name="Group 11">
            <a:extLst>
              <a:ext uri="{FF2B5EF4-FFF2-40B4-BE49-F238E27FC236}">
                <a16:creationId xmlns:a16="http://schemas.microsoft.com/office/drawing/2014/main" id="{21FE00E1-F0F1-42DB-80CB-3A9B40C5A37D}"/>
              </a:ext>
            </a:extLst>
          </p:cNvPr>
          <p:cNvGrpSpPr>
            <a:grpSpLocks/>
          </p:cNvGrpSpPr>
          <p:nvPr/>
        </p:nvGrpSpPr>
        <p:grpSpPr bwMode="auto">
          <a:xfrm>
            <a:off x="6556375" y="3611563"/>
            <a:ext cx="1858963" cy="1687512"/>
            <a:chOff x="6556375" y="3611564"/>
            <a:chExt cx="1858963" cy="1687512"/>
          </a:xfrm>
        </p:grpSpPr>
        <p:grpSp>
          <p:nvGrpSpPr>
            <p:cNvPr id="12326" name="Group 5">
              <a:extLst>
                <a:ext uri="{FF2B5EF4-FFF2-40B4-BE49-F238E27FC236}">
                  <a16:creationId xmlns:a16="http://schemas.microsoft.com/office/drawing/2014/main" id="{828D5AED-87B7-4CC9-AAD0-07BAE8D8F340}"/>
                </a:ext>
              </a:extLst>
            </p:cNvPr>
            <p:cNvGrpSpPr>
              <a:grpSpLocks/>
            </p:cNvGrpSpPr>
            <p:nvPr/>
          </p:nvGrpSpPr>
          <p:grpSpPr bwMode="auto">
            <a:xfrm>
              <a:off x="6856413" y="3611564"/>
              <a:ext cx="1503362" cy="1508125"/>
              <a:chOff x="6441561" y="3807011"/>
              <a:chExt cx="2006966" cy="2014279"/>
            </a:xfrm>
          </p:grpSpPr>
          <p:grpSp>
            <p:nvGrpSpPr>
              <p:cNvPr id="12328" name="Group 4">
                <a:extLst>
                  <a:ext uri="{FF2B5EF4-FFF2-40B4-BE49-F238E27FC236}">
                    <a16:creationId xmlns:a16="http://schemas.microsoft.com/office/drawing/2014/main" id="{EEC1AF84-9FF1-47DA-98B7-907F7ED3124D}"/>
                  </a:ext>
                </a:extLst>
              </p:cNvPr>
              <p:cNvGrpSpPr>
                <a:grpSpLocks/>
              </p:cNvGrpSpPr>
              <p:nvPr/>
            </p:nvGrpSpPr>
            <p:grpSpPr bwMode="auto">
              <a:xfrm>
                <a:off x="6441561" y="4244742"/>
                <a:ext cx="1575427" cy="1576548"/>
                <a:chOff x="6441561" y="4244742"/>
                <a:chExt cx="1575427" cy="1576548"/>
              </a:xfrm>
            </p:grpSpPr>
            <p:sp>
              <p:nvSpPr>
                <p:cNvPr id="41" name="Oval 40">
                  <a:extLst>
                    <a:ext uri="{FF2B5EF4-FFF2-40B4-BE49-F238E27FC236}">
                      <a16:creationId xmlns:a16="http://schemas.microsoft.com/office/drawing/2014/main" id="{9AE1D9CD-08D7-4DF1-94E5-97E73C1683BC}"/>
                    </a:ext>
                  </a:extLst>
                </p:cNvPr>
                <p:cNvSpPr>
                  <a:spLocks noChangeAspect="1"/>
                </p:cNvSpPr>
                <p:nvPr/>
              </p:nvSpPr>
              <p:spPr bwMode="auto">
                <a:xfrm>
                  <a:off x="6441561" y="4243791"/>
                  <a:ext cx="1574631" cy="1577499"/>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44" name="Oval 43">
                  <a:hlinkClick r:id="rId3" action="ppaction://hlinksldjump"/>
                  <a:extLst>
                    <a:ext uri="{FF2B5EF4-FFF2-40B4-BE49-F238E27FC236}">
                      <a16:creationId xmlns:a16="http://schemas.microsoft.com/office/drawing/2014/main" id="{4858D659-C814-45A2-937A-234E45F6BBD0}"/>
                    </a:ext>
                  </a:extLst>
                </p:cNvPr>
                <p:cNvSpPr>
                  <a:spLocks noChangeAspect="1"/>
                </p:cNvSpPr>
                <p:nvPr/>
              </p:nvSpPr>
              <p:spPr bwMode="auto">
                <a:xfrm>
                  <a:off x="6441561" y="4244742"/>
                  <a:ext cx="1575427" cy="1576548"/>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pSp>
          <p:pic>
            <p:nvPicPr>
              <p:cNvPr id="12329" name="Picture 3">
                <a:hlinkClick r:id="rId3" action="ppaction://hlinksldjump"/>
                <a:extLst>
                  <a:ext uri="{FF2B5EF4-FFF2-40B4-BE49-F238E27FC236}">
                    <a16:creationId xmlns:a16="http://schemas.microsoft.com/office/drawing/2014/main" id="{E9AD46FB-5C9A-4ED4-8E30-966F18E9C118}"/>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58826" y="3807011"/>
                <a:ext cx="1789701" cy="1045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327" name="TextBox 44">
              <a:hlinkClick r:id="rId3" action="ppaction://hlinksldjump"/>
              <a:extLst>
                <a:ext uri="{FF2B5EF4-FFF2-40B4-BE49-F238E27FC236}">
                  <a16:creationId xmlns:a16="http://schemas.microsoft.com/office/drawing/2014/main" id="{CF18A17E-C353-4CB3-A491-923E11436E78}"/>
                </a:ext>
              </a:extLst>
            </p:cNvPr>
            <p:cNvSpPr txBox="1">
              <a:spLocks noChangeArrowheads="1"/>
            </p:cNvSpPr>
            <p:nvPr/>
          </p:nvSpPr>
          <p:spPr bwMode="auto">
            <a:xfrm rot="576197">
              <a:off x="6556375" y="4929189"/>
              <a:ext cx="1858963" cy="369887"/>
            </a:xfrm>
            <a:prstGeom prst="rect">
              <a:avLst/>
            </a:prstGeom>
            <a:solidFill>
              <a:srgbClr val="18A0D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bg1"/>
                  </a:solidFill>
                </a:rPr>
                <a:t>Arc de Triomphe</a:t>
              </a:r>
            </a:p>
          </p:txBody>
        </p:sp>
      </p:grpSp>
      <p:grpSp>
        <p:nvGrpSpPr>
          <p:cNvPr id="10" name="Group 9">
            <a:extLst>
              <a:ext uri="{FF2B5EF4-FFF2-40B4-BE49-F238E27FC236}">
                <a16:creationId xmlns:a16="http://schemas.microsoft.com/office/drawing/2014/main" id="{83CD5BA5-94FE-40A2-842D-497C5D425629}"/>
              </a:ext>
            </a:extLst>
          </p:cNvPr>
          <p:cNvGrpSpPr>
            <a:grpSpLocks/>
          </p:cNvGrpSpPr>
          <p:nvPr/>
        </p:nvGrpSpPr>
        <p:grpSpPr bwMode="auto">
          <a:xfrm>
            <a:off x="6538913" y="1014413"/>
            <a:ext cx="1698625" cy="2322512"/>
            <a:chOff x="6538913" y="1014413"/>
            <a:chExt cx="1698625" cy="2322512"/>
          </a:xfrm>
        </p:grpSpPr>
        <p:grpSp>
          <p:nvGrpSpPr>
            <p:cNvPr id="12321" name="Group 33">
              <a:extLst>
                <a:ext uri="{FF2B5EF4-FFF2-40B4-BE49-F238E27FC236}">
                  <a16:creationId xmlns:a16="http://schemas.microsoft.com/office/drawing/2014/main" id="{471D8B92-CB87-4FEF-8E2B-028CE686F545}"/>
                </a:ext>
              </a:extLst>
            </p:cNvPr>
            <p:cNvGrpSpPr>
              <a:grpSpLocks/>
            </p:cNvGrpSpPr>
            <p:nvPr/>
          </p:nvGrpSpPr>
          <p:grpSpPr bwMode="auto">
            <a:xfrm>
              <a:off x="6538913" y="1014413"/>
              <a:ext cx="1570037" cy="1952625"/>
              <a:chOff x="3299580" y="1473201"/>
              <a:chExt cx="2145536" cy="2678369"/>
            </a:xfrm>
          </p:grpSpPr>
          <p:pic>
            <p:nvPicPr>
              <p:cNvPr id="35" name="Picture 34">
                <a:hlinkClick r:id="rId6" action="ppaction://hlinksldjump"/>
                <a:extLst>
                  <a:ext uri="{FF2B5EF4-FFF2-40B4-BE49-F238E27FC236}">
                    <a16:creationId xmlns:a16="http://schemas.microsoft.com/office/drawing/2014/main" id="{3B89D194-71CA-463B-B63E-F453DC1B138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6308" t="-3399" r="-9410"/>
              <a:stretch/>
            </p:blipFill>
            <p:spPr>
              <a:xfrm>
                <a:off x="3309653" y="1473201"/>
                <a:ext cx="2125034" cy="2678369"/>
              </a:xfrm>
              <a:prstGeom prst="ellipse">
                <a:avLst/>
              </a:prstGeom>
            </p:spPr>
          </p:pic>
          <p:sp>
            <p:nvSpPr>
              <p:cNvPr id="36" name="Oval 35">
                <a:extLst>
                  <a:ext uri="{FF2B5EF4-FFF2-40B4-BE49-F238E27FC236}">
                    <a16:creationId xmlns:a16="http://schemas.microsoft.com/office/drawing/2014/main" id="{C1C9974A-3C03-4B4D-93EF-1838F13236AF}"/>
                  </a:ext>
                </a:extLst>
              </p:cNvPr>
              <p:cNvSpPr>
                <a:spLocks noChangeAspect="1"/>
              </p:cNvSpPr>
              <p:nvPr/>
            </p:nvSpPr>
            <p:spPr>
              <a:xfrm>
                <a:off x="3299580" y="2006697"/>
                <a:ext cx="2145536" cy="2144873"/>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37" name="Picture 36">
                <a:hlinkClick r:id="rId6" action="ppaction://hlinksldjump"/>
                <a:extLst>
                  <a:ext uri="{FF2B5EF4-FFF2-40B4-BE49-F238E27FC236}">
                    <a16:creationId xmlns:a16="http://schemas.microsoft.com/office/drawing/2014/main" id="{12B4E797-2B02-41D6-8DF7-9F474503CE15}"/>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6866" r="-9969"/>
              <a:stretch/>
            </p:blipFill>
            <p:spPr>
              <a:xfrm>
                <a:off x="3299580" y="1983581"/>
                <a:ext cx="2145536" cy="2167989"/>
              </a:xfrm>
              <a:prstGeom prst="ellipse">
                <a:avLst/>
              </a:prstGeom>
            </p:spPr>
          </p:pic>
        </p:grpSp>
        <p:sp>
          <p:nvSpPr>
            <p:cNvPr id="12322" name="TextBox 37">
              <a:hlinkClick r:id="rId6" action="ppaction://hlinksldjump"/>
              <a:extLst>
                <a:ext uri="{FF2B5EF4-FFF2-40B4-BE49-F238E27FC236}">
                  <a16:creationId xmlns:a16="http://schemas.microsoft.com/office/drawing/2014/main" id="{61D15786-272D-43D7-8409-99B517D80590}"/>
                </a:ext>
              </a:extLst>
            </p:cNvPr>
            <p:cNvSpPr txBox="1">
              <a:spLocks noChangeArrowheads="1"/>
            </p:cNvSpPr>
            <p:nvPr/>
          </p:nvSpPr>
          <p:spPr bwMode="auto">
            <a:xfrm rot="-852341">
              <a:off x="6735763" y="2967038"/>
              <a:ext cx="1501775" cy="369887"/>
            </a:xfrm>
            <a:prstGeom prst="rect">
              <a:avLst/>
            </a:prstGeom>
            <a:solidFill>
              <a:srgbClr val="18A0D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bg1"/>
                  </a:solidFill>
                </a:rPr>
                <a:t>Eiffel</a:t>
              </a:r>
              <a:r>
                <a:rPr lang="en-GB" altLang="en-US"/>
                <a:t> </a:t>
              </a:r>
              <a:r>
                <a:rPr lang="en-GB" altLang="en-US">
                  <a:solidFill>
                    <a:schemeClr val="bg1"/>
                  </a:solidFill>
                </a:rPr>
                <a:t>Tower</a:t>
              </a:r>
            </a:p>
          </p:txBody>
        </p:sp>
      </p:grpSp>
      <p:grpSp>
        <p:nvGrpSpPr>
          <p:cNvPr id="9" name="Group 8">
            <a:extLst>
              <a:ext uri="{FF2B5EF4-FFF2-40B4-BE49-F238E27FC236}">
                <a16:creationId xmlns:a16="http://schemas.microsoft.com/office/drawing/2014/main" id="{B13A5DEB-66EF-401B-88D3-4C752DEA3706}"/>
              </a:ext>
            </a:extLst>
          </p:cNvPr>
          <p:cNvGrpSpPr>
            <a:grpSpLocks/>
          </p:cNvGrpSpPr>
          <p:nvPr/>
        </p:nvGrpSpPr>
        <p:grpSpPr bwMode="auto">
          <a:xfrm>
            <a:off x="4487863" y="1468438"/>
            <a:ext cx="1776412" cy="1704975"/>
            <a:chOff x="4487863" y="1468438"/>
            <a:chExt cx="1776412" cy="1704975"/>
          </a:xfrm>
        </p:grpSpPr>
        <p:grpSp>
          <p:nvGrpSpPr>
            <p:cNvPr id="12317" name="Group 21">
              <a:extLst>
                <a:ext uri="{FF2B5EF4-FFF2-40B4-BE49-F238E27FC236}">
                  <a16:creationId xmlns:a16="http://schemas.microsoft.com/office/drawing/2014/main" id="{BAD5D551-C2AB-49D0-823C-30C329963B5D}"/>
                </a:ext>
              </a:extLst>
            </p:cNvPr>
            <p:cNvGrpSpPr>
              <a:grpSpLocks/>
            </p:cNvGrpSpPr>
            <p:nvPr/>
          </p:nvGrpSpPr>
          <p:grpSpPr bwMode="auto">
            <a:xfrm>
              <a:off x="4808538" y="1468438"/>
              <a:ext cx="1371600" cy="1373187"/>
              <a:chOff x="5791659" y="3343182"/>
              <a:chExt cx="2238644" cy="2243927"/>
            </a:xfrm>
          </p:grpSpPr>
          <p:sp>
            <p:nvSpPr>
              <p:cNvPr id="23" name="Oval 22">
                <a:extLst>
                  <a:ext uri="{FF2B5EF4-FFF2-40B4-BE49-F238E27FC236}">
                    <a16:creationId xmlns:a16="http://schemas.microsoft.com/office/drawing/2014/main" id="{0ABE3EC3-9745-4B52-9FC0-60E40CC30D45}"/>
                  </a:ext>
                </a:extLst>
              </p:cNvPr>
              <p:cNvSpPr>
                <a:spLocks noChangeAspect="1"/>
              </p:cNvSpPr>
              <p:nvPr/>
            </p:nvSpPr>
            <p:spPr>
              <a:xfrm>
                <a:off x="5799431" y="3343182"/>
                <a:ext cx="2230872" cy="2230957"/>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24" name="Picture 23">
                <a:hlinkClick r:id="rId9" action="ppaction://hlinksldjump"/>
                <a:extLst>
                  <a:ext uri="{FF2B5EF4-FFF2-40B4-BE49-F238E27FC236}">
                    <a16:creationId xmlns:a16="http://schemas.microsoft.com/office/drawing/2014/main" id="{1B27E8DD-E8AD-439D-983B-DCA0FF628461}"/>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t="-39926"/>
              <a:stretch/>
            </p:blipFill>
            <p:spPr>
              <a:xfrm>
                <a:off x="5791659" y="3355787"/>
                <a:ext cx="2231322" cy="2231322"/>
              </a:xfrm>
              <a:prstGeom prst="ellipse">
                <a:avLst/>
              </a:prstGeom>
            </p:spPr>
          </p:pic>
        </p:grpSp>
        <p:sp>
          <p:nvSpPr>
            <p:cNvPr id="12318" name="TextBox 24">
              <a:hlinkClick r:id="rId9" action="ppaction://hlinksldjump"/>
              <a:extLst>
                <a:ext uri="{FF2B5EF4-FFF2-40B4-BE49-F238E27FC236}">
                  <a16:creationId xmlns:a16="http://schemas.microsoft.com/office/drawing/2014/main" id="{FCF806FA-A80A-4A29-8EA8-175840C823C9}"/>
                </a:ext>
              </a:extLst>
            </p:cNvPr>
            <p:cNvSpPr txBox="1">
              <a:spLocks noChangeArrowheads="1"/>
            </p:cNvSpPr>
            <p:nvPr/>
          </p:nvSpPr>
          <p:spPr bwMode="auto">
            <a:xfrm rot="723020">
              <a:off x="4487863" y="2803525"/>
              <a:ext cx="1776412" cy="369888"/>
            </a:xfrm>
            <a:prstGeom prst="rect">
              <a:avLst/>
            </a:prstGeom>
            <a:solidFill>
              <a:srgbClr val="18A0D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bg1"/>
                  </a:solidFill>
                </a:rPr>
                <a:t>Louvre Museum</a:t>
              </a:r>
            </a:p>
          </p:txBody>
        </p:sp>
      </p:grpSp>
      <p:grpSp>
        <p:nvGrpSpPr>
          <p:cNvPr id="11" name="Group 10">
            <a:extLst>
              <a:ext uri="{FF2B5EF4-FFF2-40B4-BE49-F238E27FC236}">
                <a16:creationId xmlns:a16="http://schemas.microsoft.com/office/drawing/2014/main" id="{F5D45D6C-C3B4-41C2-B0CF-D9FEEC21F1AE}"/>
              </a:ext>
            </a:extLst>
          </p:cNvPr>
          <p:cNvGrpSpPr>
            <a:grpSpLocks/>
          </p:cNvGrpSpPr>
          <p:nvPr/>
        </p:nvGrpSpPr>
        <p:grpSpPr bwMode="auto">
          <a:xfrm>
            <a:off x="4889500" y="3822700"/>
            <a:ext cx="1543050" cy="1790700"/>
            <a:chOff x="4889500" y="3822701"/>
            <a:chExt cx="1543050" cy="1790700"/>
          </a:xfrm>
        </p:grpSpPr>
        <p:grpSp>
          <p:nvGrpSpPr>
            <p:cNvPr id="12312" name="Group 2">
              <a:extLst>
                <a:ext uri="{FF2B5EF4-FFF2-40B4-BE49-F238E27FC236}">
                  <a16:creationId xmlns:a16="http://schemas.microsoft.com/office/drawing/2014/main" id="{99E8CDF8-6FCF-40C3-A1C6-33C0C9167C46}"/>
                </a:ext>
              </a:extLst>
            </p:cNvPr>
            <p:cNvGrpSpPr>
              <a:grpSpLocks/>
            </p:cNvGrpSpPr>
            <p:nvPr/>
          </p:nvGrpSpPr>
          <p:grpSpPr bwMode="auto">
            <a:xfrm>
              <a:off x="4924425" y="3822701"/>
              <a:ext cx="1182688" cy="1285875"/>
              <a:chOff x="3243213" y="4469136"/>
              <a:chExt cx="1518285" cy="1653689"/>
            </a:xfrm>
          </p:grpSpPr>
          <p:sp>
            <p:nvSpPr>
              <p:cNvPr id="31" name="Oval 30">
                <a:extLst>
                  <a:ext uri="{FF2B5EF4-FFF2-40B4-BE49-F238E27FC236}">
                    <a16:creationId xmlns:a16="http://schemas.microsoft.com/office/drawing/2014/main" id="{8585B190-C565-4040-B3FA-E6E43C4B2DE5}"/>
                  </a:ext>
                </a:extLst>
              </p:cNvPr>
              <p:cNvSpPr>
                <a:spLocks noChangeAspect="1"/>
              </p:cNvSpPr>
              <p:nvPr/>
            </p:nvSpPr>
            <p:spPr bwMode="auto">
              <a:xfrm>
                <a:off x="3243213" y="4563049"/>
                <a:ext cx="1518285" cy="1518944"/>
              </a:xfrm>
              <a:prstGeom prst="ellipse">
                <a:avLst/>
              </a:prstGeom>
              <a:blipFill dpi="0" rotWithShape="1">
                <a:blip r:embed="rId11"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12315" name="Picture 1">
                <a:hlinkClick r:id="rId12" action="ppaction://hlinksldjump"/>
                <a:extLst>
                  <a:ext uri="{FF2B5EF4-FFF2-40B4-BE49-F238E27FC236}">
                    <a16:creationId xmlns:a16="http://schemas.microsoft.com/office/drawing/2014/main" id="{B7A9C8CF-7EA2-4B0C-9CFB-DBD6C18DEF2A}"/>
                  </a:ext>
                </a:extLst>
              </p:cNvPr>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3243213" y="4469136"/>
                <a:ext cx="1516128" cy="853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Oval 32">
                <a:hlinkClick r:id="rId12" action="ppaction://hlinksldjump"/>
                <a:extLst>
                  <a:ext uri="{FF2B5EF4-FFF2-40B4-BE49-F238E27FC236}">
                    <a16:creationId xmlns:a16="http://schemas.microsoft.com/office/drawing/2014/main" id="{B9B1F052-9F89-4B14-9275-E55B4F31A27E}"/>
                  </a:ext>
                </a:extLst>
              </p:cNvPr>
              <p:cNvSpPr>
                <a:spLocks noChangeAspect="1"/>
              </p:cNvSpPr>
              <p:nvPr/>
            </p:nvSpPr>
            <p:spPr bwMode="auto">
              <a:xfrm>
                <a:off x="3243213" y="4603881"/>
                <a:ext cx="1518285" cy="1518944"/>
              </a:xfrm>
              <a:prstGeom prst="ellipse">
                <a:avLst/>
              </a:prstGeom>
              <a:blipFill dpi="0" rotWithShape="1">
                <a:blip r:embed="rId1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pSp>
        <p:sp>
          <p:nvSpPr>
            <p:cNvPr id="12313" name="TextBox 38">
              <a:hlinkClick r:id="rId12" action="ppaction://hlinksldjump"/>
              <a:extLst>
                <a:ext uri="{FF2B5EF4-FFF2-40B4-BE49-F238E27FC236}">
                  <a16:creationId xmlns:a16="http://schemas.microsoft.com/office/drawing/2014/main" id="{21263994-EAF1-4A0F-BC6E-C8E0B73EFC5B}"/>
                </a:ext>
              </a:extLst>
            </p:cNvPr>
            <p:cNvSpPr txBox="1">
              <a:spLocks noChangeArrowheads="1"/>
            </p:cNvSpPr>
            <p:nvPr/>
          </p:nvSpPr>
          <p:spPr bwMode="auto">
            <a:xfrm rot="-323222">
              <a:off x="4889500" y="4967289"/>
              <a:ext cx="1543050" cy="646112"/>
            </a:xfrm>
            <a:prstGeom prst="rect">
              <a:avLst/>
            </a:prstGeom>
            <a:solidFill>
              <a:srgbClr val="18A0D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bg1"/>
                  </a:solidFill>
                </a:rPr>
                <a:t>Notre Dame Cathedral</a:t>
              </a:r>
            </a:p>
          </p:txBody>
        </p:sp>
      </p:grpSp>
      <p:grpSp>
        <p:nvGrpSpPr>
          <p:cNvPr id="14" name="Group 13">
            <a:extLst>
              <a:ext uri="{FF2B5EF4-FFF2-40B4-BE49-F238E27FC236}">
                <a16:creationId xmlns:a16="http://schemas.microsoft.com/office/drawing/2014/main" id="{25BB892F-FF68-4ABA-A082-9B1CDC23FCAA}"/>
              </a:ext>
            </a:extLst>
          </p:cNvPr>
          <p:cNvGrpSpPr>
            <a:grpSpLocks/>
          </p:cNvGrpSpPr>
          <p:nvPr/>
        </p:nvGrpSpPr>
        <p:grpSpPr bwMode="auto">
          <a:xfrm>
            <a:off x="611188" y="3810000"/>
            <a:ext cx="1714500" cy="1663700"/>
            <a:chOff x="610999" y="3809710"/>
            <a:chExt cx="1714500" cy="1663990"/>
          </a:xfrm>
        </p:grpSpPr>
        <p:pic>
          <p:nvPicPr>
            <p:cNvPr id="4" name="Picture 3">
              <a:hlinkClick r:id="rId15" action="ppaction://hlinksldjump"/>
              <a:extLst>
                <a:ext uri="{FF2B5EF4-FFF2-40B4-BE49-F238E27FC236}">
                  <a16:creationId xmlns:a16="http://schemas.microsoft.com/office/drawing/2014/main" id="{E2DCB58B-0AF2-42F7-A1C0-2F7F73A43427}"/>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682626" y="3809710"/>
              <a:ext cx="1387474" cy="1401501"/>
            </a:xfrm>
            <a:prstGeom prst="ellipse">
              <a:avLst/>
            </a:prstGeom>
          </p:spPr>
        </p:pic>
        <p:sp>
          <p:nvSpPr>
            <p:cNvPr id="12311" name="TextBox 46">
              <a:hlinkClick r:id="rId15" action="ppaction://hlinksldjump"/>
              <a:extLst>
                <a:ext uri="{FF2B5EF4-FFF2-40B4-BE49-F238E27FC236}">
                  <a16:creationId xmlns:a16="http://schemas.microsoft.com/office/drawing/2014/main" id="{69402D74-A48E-4DD9-966D-C106398C328C}"/>
                </a:ext>
              </a:extLst>
            </p:cNvPr>
            <p:cNvSpPr txBox="1">
              <a:spLocks noChangeArrowheads="1"/>
            </p:cNvSpPr>
            <p:nvPr/>
          </p:nvSpPr>
          <p:spPr bwMode="auto">
            <a:xfrm rot="-480944">
              <a:off x="610999" y="5105400"/>
              <a:ext cx="1714500" cy="368300"/>
            </a:xfrm>
            <a:prstGeom prst="rect">
              <a:avLst/>
            </a:prstGeom>
            <a:solidFill>
              <a:srgbClr val="18A0D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bg1"/>
                  </a:solidFill>
                </a:rPr>
                <a:t>Mont St Michel</a:t>
              </a:r>
            </a:p>
          </p:txBody>
        </p:sp>
      </p:grpSp>
      <p:grpSp>
        <p:nvGrpSpPr>
          <p:cNvPr id="15" name="Group 14">
            <a:extLst>
              <a:ext uri="{FF2B5EF4-FFF2-40B4-BE49-F238E27FC236}">
                <a16:creationId xmlns:a16="http://schemas.microsoft.com/office/drawing/2014/main" id="{80A9B0AE-286F-43D1-94C8-6BBF5ECE2ABA}"/>
              </a:ext>
            </a:extLst>
          </p:cNvPr>
          <p:cNvGrpSpPr>
            <a:grpSpLocks/>
          </p:cNvGrpSpPr>
          <p:nvPr/>
        </p:nvGrpSpPr>
        <p:grpSpPr bwMode="auto">
          <a:xfrm>
            <a:off x="2628900" y="3822700"/>
            <a:ext cx="1736725" cy="1646238"/>
            <a:chOff x="2628900" y="3822700"/>
            <a:chExt cx="1736725" cy="1646239"/>
          </a:xfrm>
        </p:grpSpPr>
        <p:pic>
          <p:nvPicPr>
            <p:cNvPr id="8" name="Picture 7">
              <a:hlinkClick r:id="rId17" action="ppaction://hlinksldjump"/>
              <a:extLst>
                <a:ext uri="{FF2B5EF4-FFF2-40B4-BE49-F238E27FC236}">
                  <a16:creationId xmlns:a16="http://schemas.microsoft.com/office/drawing/2014/main" id="{2F5D8220-CD52-4595-A4D4-FA8FC364DCB9}"/>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2779376" y="3822700"/>
              <a:ext cx="1435773" cy="1380249"/>
            </a:xfrm>
            <a:prstGeom prst="ellipse">
              <a:avLst/>
            </a:prstGeom>
          </p:spPr>
        </p:pic>
        <p:sp>
          <p:nvSpPr>
            <p:cNvPr id="12309" name="TextBox 48">
              <a:hlinkClick r:id="rId17" action="ppaction://hlinksldjump"/>
              <a:extLst>
                <a:ext uri="{FF2B5EF4-FFF2-40B4-BE49-F238E27FC236}">
                  <a16:creationId xmlns:a16="http://schemas.microsoft.com/office/drawing/2014/main" id="{DF7831FA-2C8D-499E-8D9D-454EF53D4BA7}"/>
                </a:ext>
              </a:extLst>
            </p:cNvPr>
            <p:cNvSpPr txBox="1">
              <a:spLocks noChangeArrowheads="1"/>
            </p:cNvSpPr>
            <p:nvPr/>
          </p:nvSpPr>
          <p:spPr bwMode="auto">
            <a:xfrm rot="321336">
              <a:off x="2628900" y="5100639"/>
              <a:ext cx="1736725" cy="368300"/>
            </a:xfrm>
            <a:prstGeom prst="rect">
              <a:avLst/>
            </a:prstGeom>
            <a:solidFill>
              <a:srgbClr val="18A0D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bg1"/>
                  </a:solidFill>
                </a:rPr>
                <a:t>Pont d’Avignon</a:t>
              </a:r>
            </a:p>
          </p:txBody>
        </p:sp>
      </p:grpSp>
      <p:sp>
        <p:nvSpPr>
          <p:cNvPr id="34" name="Rectangle 33">
            <a:hlinkClick r:id="rId19"/>
            <a:extLst>
              <a:ext uri="{FF2B5EF4-FFF2-40B4-BE49-F238E27FC236}">
                <a16:creationId xmlns:a16="http://schemas.microsoft.com/office/drawing/2014/main" id="{1B866A49-A9C6-457B-9946-B8AFBC6C5E3C}"/>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7" name="Group 6">
            <a:extLst>
              <a:ext uri="{FF2B5EF4-FFF2-40B4-BE49-F238E27FC236}">
                <a16:creationId xmlns:a16="http://schemas.microsoft.com/office/drawing/2014/main" id="{9FEF62E3-F607-48A7-82BB-29978B0DC2A8}"/>
              </a:ext>
            </a:extLst>
          </p:cNvPr>
          <p:cNvGrpSpPr>
            <a:grpSpLocks/>
          </p:cNvGrpSpPr>
          <p:nvPr/>
        </p:nvGrpSpPr>
        <p:grpSpPr bwMode="auto">
          <a:xfrm>
            <a:off x="855663" y="1484313"/>
            <a:ext cx="1392237" cy="1576387"/>
            <a:chOff x="855414" y="1484834"/>
            <a:chExt cx="1392971" cy="1575501"/>
          </a:xfrm>
        </p:grpSpPr>
        <p:pic>
          <p:nvPicPr>
            <p:cNvPr id="3" name="Picture 2">
              <a:hlinkClick r:id="rId20" action="ppaction://hlinksldjump"/>
              <a:extLst>
                <a:ext uri="{FF2B5EF4-FFF2-40B4-BE49-F238E27FC236}">
                  <a16:creationId xmlns:a16="http://schemas.microsoft.com/office/drawing/2014/main" id="{FE257107-C827-4C45-ACB6-2B4F30FAEC34}"/>
                </a:ext>
              </a:extLst>
            </p:cNvPr>
            <p:cNvPicPr>
              <a:picLocks noChangeAspect="1"/>
            </p:cNvPicPr>
            <p:nvPr/>
          </p:nvPicPr>
          <p:blipFill rotWithShape="1">
            <a:blip r:embed="rId21" cstate="screen">
              <a:extLst>
                <a:ext uri="{28A0092B-C50C-407E-A947-70E740481C1C}">
                  <a14:useLocalDpi xmlns:a14="http://schemas.microsoft.com/office/drawing/2010/main"/>
                </a:ext>
              </a:extLst>
            </a:blip>
            <a:srcRect b="-1090"/>
            <a:stretch/>
          </p:blipFill>
          <p:spPr>
            <a:xfrm>
              <a:off x="855414" y="1484834"/>
              <a:ext cx="1392971" cy="1400723"/>
            </a:xfrm>
            <a:prstGeom prst="ellipse">
              <a:avLst/>
            </a:prstGeom>
          </p:spPr>
        </p:pic>
        <p:sp>
          <p:nvSpPr>
            <p:cNvPr id="12307" name="TextBox 42">
              <a:hlinkClick r:id="rId20" action="ppaction://hlinksldjump"/>
              <a:extLst>
                <a:ext uri="{FF2B5EF4-FFF2-40B4-BE49-F238E27FC236}">
                  <a16:creationId xmlns:a16="http://schemas.microsoft.com/office/drawing/2014/main" id="{209DBF7A-4B61-4104-9C0C-D112B97E3B29}"/>
                </a:ext>
              </a:extLst>
            </p:cNvPr>
            <p:cNvSpPr txBox="1">
              <a:spLocks noChangeArrowheads="1"/>
            </p:cNvSpPr>
            <p:nvPr/>
          </p:nvSpPr>
          <p:spPr bwMode="auto">
            <a:xfrm rot="723020">
              <a:off x="869951" y="2690447"/>
              <a:ext cx="1047750" cy="369888"/>
            </a:xfrm>
            <a:prstGeom prst="rect">
              <a:avLst/>
            </a:prstGeom>
            <a:solidFill>
              <a:srgbClr val="18A0D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bg1"/>
                  </a:solidFill>
                </a:rPr>
                <a:t>The Alps</a:t>
              </a:r>
            </a:p>
          </p:txBody>
        </p:sp>
      </p:grpSp>
      <p:grpSp>
        <p:nvGrpSpPr>
          <p:cNvPr id="13" name="Group 12">
            <a:extLst>
              <a:ext uri="{FF2B5EF4-FFF2-40B4-BE49-F238E27FC236}">
                <a16:creationId xmlns:a16="http://schemas.microsoft.com/office/drawing/2014/main" id="{3B3EFC21-832E-4874-A7C1-973FB05D753B}"/>
              </a:ext>
            </a:extLst>
          </p:cNvPr>
          <p:cNvGrpSpPr>
            <a:grpSpLocks/>
          </p:cNvGrpSpPr>
          <p:nvPr/>
        </p:nvGrpSpPr>
        <p:grpSpPr bwMode="auto">
          <a:xfrm>
            <a:off x="2709863" y="1112838"/>
            <a:ext cx="1417637" cy="1995487"/>
            <a:chOff x="2709115" y="1113584"/>
            <a:chExt cx="1419013" cy="1995295"/>
          </a:xfrm>
        </p:grpSpPr>
        <p:grpSp>
          <p:nvGrpSpPr>
            <p:cNvPr id="12301" name="Group 5">
              <a:extLst>
                <a:ext uri="{FF2B5EF4-FFF2-40B4-BE49-F238E27FC236}">
                  <a16:creationId xmlns:a16="http://schemas.microsoft.com/office/drawing/2014/main" id="{8EBB4719-FA1A-4988-8E5F-C441FBC710DC}"/>
                </a:ext>
              </a:extLst>
            </p:cNvPr>
            <p:cNvGrpSpPr>
              <a:grpSpLocks/>
            </p:cNvGrpSpPr>
            <p:nvPr/>
          </p:nvGrpSpPr>
          <p:grpSpPr bwMode="auto">
            <a:xfrm>
              <a:off x="2709115" y="1113584"/>
              <a:ext cx="1389716" cy="1834440"/>
              <a:chOff x="2709115" y="1014413"/>
              <a:chExt cx="1389716" cy="1834440"/>
            </a:xfrm>
          </p:grpSpPr>
          <p:sp>
            <p:nvSpPr>
              <p:cNvPr id="52" name="Oval 51">
                <a:extLst>
                  <a:ext uri="{FF2B5EF4-FFF2-40B4-BE49-F238E27FC236}">
                    <a16:creationId xmlns:a16="http://schemas.microsoft.com/office/drawing/2014/main" id="{6247C889-B8F2-4D39-98DC-86C598DE0647}"/>
                  </a:ext>
                </a:extLst>
              </p:cNvPr>
              <p:cNvSpPr>
                <a:spLocks noChangeAspect="1"/>
              </p:cNvSpPr>
              <p:nvPr/>
            </p:nvSpPr>
            <p:spPr bwMode="auto">
              <a:xfrm>
                <a:off x="2717060" y="1468394"/>
                <a:ext cx="1366576" cy="1365118"/>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5" name="Picture 4">
                <a:hlinkClick r:id="rId22" action="ppaction://hlinksldjump"/>
                <a:extLst>
                  <a:ext uri="{FF2B5EF4-FFF2-40B4-BE49-F238E27FC236}">
                    <a16:creationId xmlns:a16="http://schemas.microsoft.com/office/drawing/2014/main" id="{3A13AED4-7977-4E64-AF6E-D723F3B61E88}"/>
                  </a:ext>
                </a:extLst>
              </p:cNvPr>
              <p:cNvPicPr>
                <a:picLocks noChangeAspect="1"/>
              </p:cNvPicPr>
              <p:nvPr/>
            </p:nvPicPr>
            <p:blipFill rotWithShape="1">
              <a:blip r:embed="rId23" cstate="screen">
                <a:extLst>
                  <a:ext uri="{28A0092B-C50C-407E-A947-70E740481C1C}">
                    <a14:useLocalDpi xmlns:a14="http://schemas.microsoft.com/office/drawing/2010/main"/>
                  </a:ext>
                </a:extLst>
              </a:blip>
              <a:srcRect/>
              <a:stretch/>
            </p:blipFill>
            <p:spPr>
              <a:xfrm>
                <a:off x="2709115" y="1459509"/>
                <a:ext cx="1389716" cy="1389344"/>
              </a:xfrm>
              <a:prstGeom prst="ellipse">
                <a:avLst/>
              </a:prstGeom>
            </p:spPr>
          </p:pic>
          <p:pic>
            <p:nvPicPr>
              <p:cNvPr id="12305" name="Picture 53">
                <a:hlinkClick r:id="rId22" action="ppaction://hlinksldjump"/>
                <a:extLst>
                  <a:ext uri="{FF2B5EF4-FFF2-40B4-BE49-F238E27FC236}">
                    <a16:creationId xmlns:a16="http://schemas.microsoft.com/office/drawing/2014/main" id="{020C88B4-513C-4390-8908-63CB7C407151}"/>
                  </a:ext>
                </a:extLst>
              </p:cNvPr>
              <p:cNvPicPr>
                <a:picLocks noChangeAspect="1" noChangeArrowheads="1"/>
              </p:cNvPicPr>
              <p:nvPr/>
            </p:nvPicPr>
            <p:blipFill>
              <a:blip r:embed="rId24" cstate="screen">
                <a:extLst>
                  <a:ext uri="{28A0092B-C50C-407E-A947-70E740481C1C}">
                    <a14:useLocalDpi xmlns:a14="http://schemas.microsoft.com/office/drawing/2010/main"/>
                  </a:ext>
                </a:extLst>
              </a:blip>
              <a:srcRect t="-8153"/>
              <a:stretch>
                <a:fillRect/>
              </a:stretch>
            </p:blipFill>
            <p:spPr bwMode="auto">
              <a:xfrm>
                <a:off x="2709115" y="1014413"/>
                <a:ext cx="1389716" cy="1085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302" name="TextBox 45">
              <a:hlinkClick r:id="rId22" action="ppaction://hlinksldjump"/>
              <a:extLst>
                <a:ext uri="{FF2B5EF4-FFF2-40B4-BE49-F238E27FC236}">
                  <a16:creationId xmlns:a16="http://schemas.microsoft.com/office/drawing/2014/main" id="{15DF3999-A5F3-4E5C-A011-190E28A11A65}"/>
                </a:ext>
              </a:extLst>
            </p:cNvPr>
            <p:cNvSpPr txBox="1">
              <a:spLocks noChangeArrowheads="1"/>
            </p:cNvSpPr>
            <p:nvPr/>
          </p:nvSpPr>
          <p:spPr bwMode="auto">
            <a:xfrm rot="-480944">
              <a:off x="2727953" y="2740579"/>
              <a:ext cx="1400175" cy="368300"/>
            </a:xfrm>
            <a:prstGeom prst="rect">
              <a:avLst/>
            </a:prstGeom>
            <a:solidFill>
              <a:srgbClr val="18A0D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bg1"/>
                  </a:solidFill>
                </a:rPr>
                <a:t>Scare Coeur</a:t>
              </a:r>
            </a:p>
          </p:txBody>
        </p:sp>
      </p:grpSp>
      <p:sp>
        <p:nvSpPr>
          <p:cNvPr id="55" name="Rectangle 54">
            <a:hlinkClick r:id="rId25" action="ppaction://hlinksldjump"/>
            <a:extLst>
              <a:ext uri="{FF2B5EF4-FFF2-40B4-BE49-F238E27FC236}">
                <a16:creationId xmlns:a16="http://schemas.microsoft.com/office/drawing/2014/main" id="{602D42CD-A1DD-4FB1-878B-D9BA9121B597}"/>
              </a:ext>
            </a:extLst>
          </p:cNvPr>
          <p:cNvSpPr/>
          <p:nvPr/>
        </p:nvSpPr>
        <p:spPr>
          <a:xfrm>
            <a:off x="7135813" y="5818188"/>
            <a:ext cx="1296987" cy="473075"/>
          </a:xfrm>
          <a:prstGeom prst="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Continue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nodeType="afterGroup">
                            <p:stCondLst>
                              <p:cond delay="30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nodeType="afterGroup">
                            <p:stCondLst>
                              <p:cond delay="3500"/>
                            </p:stCondLst>
                            <p:childTnLst>
                              <p:par>
                                <p:cTn id="33" presetID="10"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0">
            <a:extLst>
              <a:ext uri="{FF2B5EF4-FFF2-40B4-BE49-F238E27FC236}">
                <a16:creationId xmlns:a16="http://schemas.microsoft.com/office/drawing/2014/main" id="{1E10EA9C-913F-4E9F-8D26-9966092675DF}"/>
              </a:ext>
            </a:extLst>
          </p:cNvPr>
          <p:cNvSpPr>
            <a:spLocks noGrp="1"/>
          </p:cNvSpPr>
          <p:nvPr>
            <p:ph type="title"/>
          </p:nvPr>
        </p:nvSpPr>
        <p:spPr>
          <a:xfrm>
            <a:off x="457200" y="479425"/>
            <a:ext cx="8220075" cy="993775"/>
          </a:xfrm>
        </p:spPr>
        <p:txBody>
          <a:bodyPr/>
          <a:lstStyle/>
          <a:p>
            <a:pPr eaLnBrk="1" hangingPunct="1"/>
            <a:r>
              <a:rPr lang="en-GB" altLang="en-US" sz="3600"/>
              <a:t>The Eiffel Tower</a:t>
            </a:r>
          </a:p>
        </p:txBody>
      </p:sp>
      <p:pic>
        <p:nvPicPr>
          <p:cNvPr id="13315" name="Picture 1">
            <a:extLst>
              <a:ext uri="{FF2B5EF4-FFF2-40B4-BE49-F238E27FC236}">
                <a16:creationId xmlns:a16="http://schemas.microsoft.com/office/drawing/2014/main" id="{EB51CBE5-DACE-413F-BF0B-296FF63A64C4}"/>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67238" y="1473200"/>
            <a:ext cx="3775075"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21">
            <a:extLst>
              <a:ext uri="{FF2B5EF4-FFF2-40B4-BE49-F238E27FC236}">
                <a16:creationId xmlns:a16="http://schemas.microsoft.com/office/drawing/2014/main" id="{0FE278B5-9843-4FD7-8ECC-0390DAC057CF}"/>
              </a:ext>
            </a:extLst>
          </p:cNvPr>
          <p:cNvSpPr txBox="1">
            <a:spLocks noChangeArrowheads="1"/>
          </p:cNvSpPr>
          <p:nvPr/>
        </p:nvSpPr>
        <p:spPr bwMode="auto">
          <a:xfrm>
            <a:off x="4776788" y="6099175"/>
            <a:ext cx="3565525"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500">
                <a:solidFill>
                  <a:schemeClr val="tx1"/>
                </a:solidFill>
                <a:latin typeface="Arial" panose="020B0604020202020204" pitchFamily="34" charset="0"/>
                <a:ea typeface="Tuffy" panose="020B0603060100000000" pitchFamily="34" charset="0"/>
                <a:cs typeface="Arial" panose="020B0604020202020204" pitchFamily="34" charset="0"/>
              </a:rPr>
              <a:t>Photo courtesy of (@flickr.com) - granted under creative commons licence – attribution</a:t>
            </a:r>
          </a:p>
        </p:txBody>
      </p:sp>
      <p:sp>
        <p:nvSpPr>
          <p:cNvPr id="7" name="Arrow: Pentagon 6">
            <a:extLst>
              <a:ext uri="{FF2B5EF4-FFF2-40B4-BE49-F238E27FC236}">
                <a16:creationId xmlns:a16="http://schemas.microsoft.com/office/drawing/2014/main" id="{29E537B9-7CAB-488F-BF4D-13979C4877D1}"/>
              </a:ext>
            </a:extLst>
          </p:cNvPr>
          <p:cNvSpPr/>
          <p:nvPr/>
        </p:nvSpPr>
        <p:spPr>
          <a:xfrm>
            <a:off x="755650" y="1601788"/>
            <a:ext cx="4302125" cy="912812"/>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The Eiffel tower was designed by Gustave Eiffel and his engineering company.</a:t>
            </a:r>
          </a:p>
        </p:txBody>
      </p:sp>
      <p:sp>
        <p:nvSpPr>
          <p:cNvPr id="8" name="Arrow: Pentagon 7">
            <a:extLst>
              <a:ext uri="{FF2B5EF4-FFF2-40B4-BE49-F238E27FC236}">
                <a16:creationId xmlns:a16="http://schemas.microsoft.com/office/drawing/2014/main" id="{33E1749E-D2E2-47B1-844B-26ED5E057AAB}"/>
              </a:ext>
            </a:extLst>
          </p:cNvPr>
          <p:cNvSpPr/>
          <p:nvPr/>
        </p:nvSpPr>
        <p:spPr>
          <a:xfrm>
            <a:off x="755650" y="2652713"/>
            <a:ext cx="4143375" cy="914400"/>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It was built in 1889 for the Paris World’s Fair.</a:t>
            </a:r>
          </a:p>
        </p:txBody>
      </p:sp>
      <p:sp>
        <p:nvSpPr>
          <p:cNvPr id="9" name="Arrow: Pentagon 8">
            <a:extLst>
              <a:ext uri="{FF2B5EF4-FFF2-40B4-BE49-F238E27FC236}">
                <a16:creationId xmlns:a16="http://schemas.microsoft.com/office/drawing/2014/main" id="{A755BD50-781F-4FCD-BC2B-434F31797FB5}"/>
              </a:ext>
            </a:extLst>
          </p:cNvPr>
          <p:cNvSpPr/>
          <p:nvPr/>
        </p:nvSpPr>
        <p:spPr>
          <a:xfrm>
            <a:off x="755650" y="3705225"/>
            <a:ext cx="4302125" cy="1163638"/>
          </a:xfrm>
          <a:prstGeom prst="homePlate">
            <a:avLst>
              <a:gd name="adj" fmla="val 39032"/>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The Eiffel tower was originally designed as a temporary structure but has stood for over 100 years.</a:t>
            </a:r>
          </a:p>
        </p:txBody>
      </p:sp>
      <p:sp>
        <p:nvSpPr>
          <p:cNvPr id="10" name="Arrow: Pentagon 9">
            <a:extLst>
              <a:ext uri="{FF2B5EF4-FFF2-40B4-BE49-F238E27FC236}">
                <a16:creationId xmlns:a16="http://schemas.microsoft.com/office/drawing/2014/main" id="{3AA85896-93DF-4AF8-B880-AFA248E247DB}"/>
              </a:ext>
            </a:extLst>
          </p:cNvPr>
          <p:cNvSpPr/>
          <p:nvPr/>
        </p:nvSpPr>
        <p:spPr>
          <a:xfrm>
            <a:off x="755650" y="5006975"/>
            <a:ext cx="4302125" cy="912813"/>
          </a:xfrm>
          <a:prstGeom prst="homePlat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It is one of the most visited sites</a:t>
            </a:r>
          </a:p>
          <a:p>
            <a:pPr algn="ctr" eaLnBrk="1" fontAlgn="auto" hangingPunct="1">
              <a:spcBef>
                <a:spcPts val="0"/>
              </a:spcBef>
              <a:spcAft>
                <a:spcPts val="0"/>
              </a:spcAft>
              <a:defRPr/>
            </a:pPr>
            <a:r>
              <a:rPr lang="en-GB" dirty="0">
                <a:solidFill>
                  <a:schemeClr val="tx1"/>
                </a:solidFill>
              </a:rPr>
              <a:t>in Paris.</a:t>
            </a:r>
          </a:p>
        </p:txBody>
      </p:sp>
      <p:sp>
        <p:nvSpPr>
          <p:cNvPr id="2" name="Rectangle 1">
            <a:hlinkClick r:id="rId3" action="ppaction://hlinksldjump"/>
            <a:extLst>
              <a:ext uri="{FF2B5EF4-FFF2-40B4-BE49-F238E27FC236}">
                <a16:creationId xmlns:a16="http://schemas.microsoft.com/office/drawing/2014/main" id="{BAEFCC1A-AB5D-4169-9020-736E35AC2438}"/>
              </a:ext>
            </a:extLst>
          </p:cNvPr>
          <p:cNvSpPr/>
          <p:nvPr/>
        </p:nvSpPr>
        <p:spPr>
          <a:xfrm>
            <a:off x="755650" y="701675"/>
            <a:ext cx="1296988" cy="473075"/>
          </a:xfrm>
          <a:prstGeom prst="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Back</a:t>
            </a:r>
          </a:p>
        </p:txBody>
      </p:sp>
      <p:sp>
        <p:nvSpPr>
          <p:cNvPr id="12" name="Rectangle 11">
            <a:hlinkClick r:id="rId4"/>
            <a:extLst>
              <a:ext uri="{FF2B5EF4-FFF2-40B4-BE49-F238E27FC236}">
                <a16:creationId xmlns:a16="http://schemas.microsoft.com/office/drawing/2014/main" id="{735511CB-C77C-4FF5-A3CC-32A8C3E750F0}"/>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0">
            <a:extLst>
              <a:ext uri="{FF2B5EF4-FFF2-40B4-BE49-F238E27FC236}">
                <a16:creationId xmlns:a16="http://schemas.microsoft.com/office/drawing/2014/main" id="{5D63420E-F719-4DC8-BC90-20587CC6F338}"/>
              </a:ext>
            </a:extLst>
          </p:cNvPr>
          <p:cNvSpPr>
            <a:spLocks noGrp="1"/>
          </p:cNvSpPr>
          <p:nvPr>
            <p:ph type="title"/>
          </p:nvPr>
        </p:nvSpPr>
        <p:spPr>
          <a:xfrm>
            <a:off x="457200" y="479425"/>
            <a:ext cx="8220075" cy="993775"/>
          </a:xfrm>
        </p:spPr>
        <p:txBody>
          <a:bodyPr/>
          <a:lstStyle/>
          <a:p>
            <a:pPr eaLnBrk="1" hangingPunct="1"/>
            <a:r>
              <a:rPr lang="en-GB" altLang="en-US" sz="3600"/>
              <a:t>The Louvre</a:t>
            </a:r>
          </a:p>
        </p:txBody>
      </p:sp>
      <p:pic>
        <p:nvPicPr>
          <p:cNvPr id="14339" name="Picture 1">
            <a:extLst>
              <a:ext uri="{FF2B5EF4-FFF2-40B4-BE49-F238E27FC236}">
                <a16:creationId xmlns:a16="http://schemas.microsoft.com/office/drawing/2014/main" id="{FE47DDDB-EB42-4DC8-85AB-B2FA6EE7C67C}"/>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54488" y="1838325"/>
            <a:ext cx="4310062"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Box 21">
            <a:extLst>
              <a:ext uri="{FF2B5EF4-FFF2-40B4-BE49-F238E27FC236}">
                <a16:creationId xmlns:a16="http://schemas.microsoft.com/office/drawing/2014/main" id="{9AC05286-4FDC-40B8-813E-5C04D957183C}"/>
              </a:ext>
            </a:extLst>
          </p:cNvPr>
          <p:cNvSpPr txBox="1">
            <a:spLocks noChangeArrowheads="1"/>
          </p:cNvSpPr>
          <p:nvPr/>
        </p:nvSpPr>
        <p:spPr bwMode="auto">
          <a:xfrm>
            <a:off x="4776788" y="5534025"/>
            <a:ext cx="3565525"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500">
                <a:solidFill>
                  <a:schemeClr val="tx1"/>
                </a:solidFill>
                <a:latin typeface="Arial" panose="020B0604020202020204" pitchFamily="34" charset="0"/>
                <a:ea typeface="Tuffy" panose="020B0603060100000000" pitchFamily="34" charset="0"/>
                <a:cs typeface="Arial" panose="020B0604020202020204" pitchFamily="34" charset="0"/>
              </a:rPr>
              <a:t>Photo courtesy of (@flickr.com) - granted under creative commons licence – attribution</a:t>
            </a:r>
          </a:p>
        </p:txBody>
      </p:sp>
      <p:sp>
        <p:nvSpPr>
          <p:cNvPr id="7" name="Arrow: Pentagon 6">
            <a:extLst>
              <a:ext uri="{FF2B5EF4-FFF2-40B4-BE49-F238E27FC236}">
                <a16:creationId xmlns:a16="http://schemas.microsoft.com/office/drawing/2014/main" id="{773FCED2-65AC-42F3-AE9C-103C30BF67D4}"/>
              </a:ext>
            </a:extLst>
          </p:cNvPr>
          <p:cNvSpPr/>
          <p:nvPr/>
        </p:nvSpPr>
        <p:spPr>
          <a:xfrm>
            <a:off x="755650" y="1554163"/>
            <a:ext cx="4302125" cy="779462"/>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The Louvre is the world’s biggest museum in the world. </a:t>
            </a:r>
          </a:p>
        </p:txBody>
      </p:sp>
      <p:sp>
        <p:nvSpPr>
          <p:cNvPr id="8" name="Arrow: Pentagon 7">
            <a:extLst>
              <a:ext uri="{FF2B5EF4-FFF2-40B4-BE49-F238E27FC236}">
                <a16:creationId xmlns:a16="http://schemas.microsoft.com/office/drawing/2014/main" id="{DEFE7007-0C9C-4ED1-A190-DD529BD34BBC}"/>
              </a:ext>
            </a:extLst>
          </p:cNvPr>
          <p:cNvSpPr/>
          <p:nvPr/>
        </p:nvSpPr>
        <p:spPr>
          <a:xfrm>
            <a:off x="755650" y="2438400"/>
            <a:ext cx="4143375" cy="946150"/>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It is home to 35,000 priceless artefacts and paintings including Leonardo da Vinci’s Mona Lisa.</a:t>
            </a:r>
          </a:p>
        </p:txBody>
      </p:sp>
      <p:sp>
        <p:nvSpPr>
          <p:cNvPr id="9" name="Arrow: Pentagon 8">
            <a:extLst>
              <a:ext uri="{FF2B5EF4-FFF2-40B4-BE49-F238E27FC236}">
                <a16:creationId xmlns:a16="http://schemas.microsoft.com/office/drawing/2014/main" id="{6A72DF6A-E3A0-4F08-9299-90C9052A62DA}"/>
              </a:ext>
            </a:extLst>
          </p:cNvPr>
          <p:cNvSpPr/>
          <p:nvPr/>
        </p:nvSpPr>
        <p:spPr>
          <a:xfrm>
            <a:off x="755650" y="3490913"/>
            <a:ext cx="4302125" cy="1593850"/>
          </a:xfrm>
          <a:prstGeom prst="homePlate">
            <a:avLst>
              <a:gd name="adj" fmla="val 39032"/>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The building was originally built as a fortress in 1190. It was then turned into a palace in the 16</a:t>
            </a:r>
            <a:r>
              <a:rPr lang="en-GB" baseline="30000" dirty="0">
                <a:solidFill>
                  <a:schemeClr val="tx1"/>
                </a:solidFill>
              </a:rPr>
              <a:t>th</a:t>
            </a:r>
            <a:r>
              <a:rPr lang="en-GB" dirty="0">
                <a:solidFill>
                  <a:schemeClr val="tx1"/>
                </a:solidFill>
              </a:rPr>
              <a:t> Century before being opened to the public as a museum in 1793.</a:t>
            </a:r>
          </a:p>
        </p:txBody>
      </p:sp>
      <p:sp>
        <p:nvSpPr>
          <p:cNvPr id="10" name="Arrow: Pentagon 9">
            <a:extLst>
              <a:ext uri="{FF2B5EF4-FFF2-40B4-BE49-F238E27FC236}">
                <a16:creationId xmlns:a16="http://schemas.microsoft.com/office/drawing/2014/main" id="{B6E8E6D4-E748-4797-8F85-0894779A0632}"/>
              </a:ext>
            </a:extLst>
          </p:cNvPr>
          <p:cNvSpPr/>
          <p:nvPr/>
        </p:nvSpPr>
        <p:spPr>
          <a:xfrm>
            <a:off x="755650" y="5191125"/>
            <a:ext cx="4302125" cy="779463"/>
          </a:xfrm>
          <a:prstGeom prst="homePlat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The glass pyramid was built in 1989 and is 21 metres tall.</a:t>
            </a:r>
          </a:p>
        </p:txBody>
      </p:sp>
      <p:sp>
        <p:nvSpPr>
          <p:cNvPr id="11" name="Rectangle 10">
            <a:hlinkClick r:id="rId3" action="ppaction://hlinksldjump"/>
            <a:extLst>
              <a:ext uri="{FF2B5EF4-FFF2-40B4-BE49-F238E27FC236}">
                <a16:creationId xmlns:a16="http://schemas.microsoft.com/office/drawing/2014/main" id="{8FC9662E-2C9B-40BD-9EE8-FA17DC28B77D}"/>
              </a:ext>
            </a:extLst>
          </p:cNvPr>
          <p:cNvSpPr/>
          <p:nvPr/>
        </p:nvSpPr>
        <p:spPr>
          <a:xfrm>
            <a:off x="755650" y="701675"/>
            <a:ext cx="1296988" cy="473075"/>
          </a:xfrm>
          <a:prstGeom prst="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Back</a:t>
            </a:r>
          </a:p>
        </p:txBody>
      </p:sp>
      <p:sp>
        <p:nvSpPr>
          <p:cNvPr id="12" name="Rectangle 11">
            <a:hlinkClick r:id="rId4"/>
            <a:extLst>
              <a:ext uri="{FF2B5EF4-FFF2-40B4-BE49-F238E27FC236}">
                <a16:creationId xmlns:a16="http://schemas.microsoft.com/office/drawing/2014/main" id="{82E8D5EA-5858-4E3A-97C7-926B057E960C}"/>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a:extLst>
              <a:ext uri="{FF2B5EF4-FFF2-40B4-BE49-F238E27FC236}">
                <a16:creationId xmlns:a16="http://schemas.microsoft.com/office/drawing/2014/main" id="{C1F1E6BE-E9D2-402F-8DBC-A0BBEE234AB0}"/>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76788" y="1304925"/>
            <a:ext cx="3379787"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1">
            <a:extLst>
              <a:ext uri="{FF2B5EF4-FFF2-40B4-BE49-F238E27FC236}">
                <a16:creationId xmlns:a16="http://schemas.microsoft.com/office/drawing/2014/main" id="{28469E60-0906-4C2E-844B-51DF8DD6A89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33925" y="4373563"/>
            <a:ext cx="342265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itle 20">
            <a:extLst>
              <a:ext uri="{FF2B5EF4-FFF2-40B4-BE49-F238E27FC236}">
                <a16:creationId xmlns:a16="http://schemas.microsoft.com/office/drawing/2014/main" id="{73931630-63FE-4E49-A1A7-E7D6BFC0A3D0}"/>
              </a:ext>
            </a:extLst>
          </p:cNvPr>
          <p:cNvSpPr>
            <a:spLocks noGrp="1"/>
          </p:cNvSpPr>
          <p:nvPr>
            <p:ph type="title"/>
          </p:nvPr>
        </p:nvSpPr>
        <p:spPr>
          <a:xfrm>
            <a:off x="457200" y="479425"/>
            <a:ext cx="8220075" cy="993775"/>
          </a:xfrm>
        </p:spPr>
        <p:txBody>
          <a:bodyPr/>
          <a:lstStyle/>
          <a:p>
            <a:pPr eaLnBrk="1" hangingPunct="1"/>
            <a:r>
              <a:rPr lang="en-GB" altLang="en-US" sz="3600"/>
              <a:t>Notre Dame</a:t>
            </a:r>
          </a:p>
        </p:txBody>
      </p:sp>
      <p:sp>
        <p:nvSpPr>
          <p:cNvPr id="15365" name="TextBox 21">
            <a:extLst>
              <a:ext uri="{FF2B5EF4-FFF2-40B4-BE49-F238E27FC236}">
                <a16:creationId xmlns:a16="http://schemas.microsoft.com/office/drawing/2014/main" id="{CEF8ABD3-4746-4838-95D9-5225C6D7E165}"/>
              </a:ext>
            </a:extLst>
          </p:cNvPr>
          <p:cNvSpPr txBox="1">
            <a:spLocks noChangeArrowheads="1"/>
          </p:cNvSpPr>
          <p:nvPr/>
        </p:nvSpPr>
        <p:spPr bwMode="auto">
          <a:xfrm>
            <a:off x="4733925" y="6129338"/>
            <a:ext cx="3565525" cy="9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500">
                <a:solidFill>
                  <a:schemeClr val="tx1"/>
                </a:solidFill>
                <a:latin typeface="Arial" panose="020B0604020202020204" pitchFamily="34" charset="0"/>
                <a:ea typeface="Tuffy" panose="020B0603060100000000" pitchFamily="34" charset="0"/>
                <a:cs typeface="Arial" panose="020B0604020202020204" pitchFamily="34" charset="0"/>
              </a:rPr>
              <a:t>Photo courtesy of (@flickr.com) - granted under creative commons licence – attribution</a:t>
            </a:r>
          </a:p>
        </p:txBody>
      </p:sp>
      <p:sp>
        <p:nvSpPr>
          <p:cNvPr id="7" name="Arrow: Pentagon 6">
            <a:extLst>
              <a:ext uri="{FF2B5EF4-FFF2-40B4-BE49-F238E27FC236}">
                <a16:creationId xmlns:a16="http://schemas.microsoft.com/office/drawing/2014/main" id="{9BA58AC0-58ED-40C0-9CEE-188B7F8E8E79}"/>
              </a:ext>
            </a:extLst>
          </p:cNvPr>
          <p:cNvSpPr/>
          <p:nvPr/>
        </p:nvSpPr>
        <p:spPr>
          <a:xfrm>
            <a:off x="755650" y="1470025"/>
            <a:ext cx="4302125" cy="1176338"/>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The Notre Dame is a cathedral located in the very heart of Paris and is one of the city’s most popular tourist sites.</a:t>
            </a:r>
          </a:p>
        </p:txBody>
      </p:sp>
      <p:sp>
        <p:nvSpPr>
          <p:cNvPr id="8" name="Arrow: Pentagon 7">
            <a:extLst>
              <a:ext uri="{FF2B5EF4-FFF2-40B4-BE49-F238E27FC236}">
                <a16:creationId xmlns:a16="http://schemas.microsoft.com/office/drawing/2014/main" id="{9E890DBB-C23E-4C39-8057-FD35FC898EB7}"/>
              </a:ext>
            </a:extLst>
          </p:cNvPr>
          <p:cNvSpPr/>
          <p:nvPr/>
        </p:nvSpPr>
        <p:spPr>
          <a:xfrm>
            <a:off x="755650" y="2725738"/>
            <a:ext cx="4143375" cy="1050925"/>
          </a:xfrm>
          <a:prstGeom prst="homePlate">
            <a:avLst>
              <a:gd name="adj" fmla="val 39623"/>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It was built between 1163 and 1345 and was designed in the</a:t>
            </a:r>
            <a:br>
              <a:rPr lang="en-GB" dirty="0">
                <a:solidFill>
                  <a:schemeClr val="tx1"/>
                </a:solidFill>
              </a:rPr>
            </a:br>
            <a:r>
              <a:rPr lang="en-GB" dirty="0">
                <a:solidFill>
                  <a:schemeClr val="tx1"/>
                </a:solidFill>
              </a:rPr>
              <a:t>Gothic fashion.</a:t>
            </a:r>
          </a:p>
        </p:txBody>
      </p:sp>
      <p:sp>
        <p:nvSpPr>
          <p:cNvPr id="9" name="Arrow: Pentagon 8">
            <a:extLst>
              <a:ext uri="{FF2B5EF4-FFF2-40B4-BE49-F238E27FC236}">
                <a16:creationId xmlns:a16="http://schemas.microsoft.com/office/drawing/2014/main" id="{68DE63AC-6004-40BE-B2AA-CB253D97977F}"/>
              </a:ext>
            </a:extLst>
          </p:cNvPr>
          <p:cNvSpPr/>
          <p:nvPr/>
        </p:nvSpPr>
        <p:spPr>
          <a:xfrm>
            <a:off x="755650" y="3884613"/>
            <a:ext cx="4302125" cy="1200150"/>
          </a:xfrm>
          <a:prstGeom prst="homePlate">
            <a:avLst>
              <a:gd name="adj" fmla="val 46024"/>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It is one of the largest religious buildings in the world standing at 130 metres long, 48 metres wide and 35 metres high.</a:t>
            </a:r>
          </a:p>
        </p:txBody>
      </p:sp>
      <p:sp>
        <p:nvSpPr>
          <p:cNvPr id="10" name="Arrow: Pentagon 9">
            <a:extLst>
              <a:ext uri="{FF2B5EF4-FFF2-40B4-BE49-F238E27FC236}">
                <a16:creationId xmlns:a16="http://schemas.microsoft.com/office/drawing/2014/main" id="{B725D509-9113-4DD7-B9C3-2798259D760D}"/>
              </a:ext>
            </a:extLst>
          </p:cNvPr>
          <p:cNvSpPr/>
          <p:nvPr/>
        </p:nvSpPr>
        <p:spPr>
          <a:xfrm>
            <a:off x="755650" y="5191125"/>
            <a:ext cx="4302125" cy="779463"/>
          </a:xfrm>
          <a:prstGeom prst="homePlate">
            <a:avLst>
              <a:gd name="adj" fmla="val 6937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Sadly, the church’s spire was destroyed in a fire in April 2019.</a:t>
            </a:r>
          </a:p>
        </p:txBody>
      </p:sp>
      <p:sp>
        <p:nvSpPr>
          <p:cNvPr id="11" name="Rectangle 10">
            <a:hlinkClick r:id="rId4" action="ppaction://hlinksldjump"/>
            <a:extLst>
              <a:ext uri="{FF2B5EF4-FFF2-40B4-BE49-F238E27FC236}">
                <a16:creationId xmlns:a16="http://schemas.microsoft.com/office/drawing/2014/main" id="{A0E1F6A9-EEE3-4FB4-B6E3-DBA9CB5105B2}"/>
              </a:ext>
            </a:extLst>
          </p:cNvPr>
          <p:cNvSpPr/>
          <p:nvPr/>
        </p:nvSpPr>
        <p:spPr>
          <a:xfrm>
            <a:off x="755650" y="701675"/>
            <a:ext cx="1296988" cy="473075"/>
          </a:xfrm>
          <a:prstGeom prst="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Back</a:t>
            </a:r>
          </a:p>
        </p:txBody>
      </p:sp>
      <p:sp>
        <p:nvSpPr>
          <p:cNvPr id="12" name="Rectangle 11">
            <a:hlinkClick r:id="rId5"/>
            <a:extLst>
              <a:ext uri="{FF2B5EF4-FFF2-40B4-BE49-F238E27FC236}">
                <a16:creationId xmlns:a16="http://schemas.microsoft.com/office/drawing/2014/main" id="{2BB14ED8-0BF2-4C1D-A753-978063FC01C1}"/>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58B6216D-F9BB-450B-A878-F21F25D2BD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98950" y="1724025"/>
            <a:ext cx="40005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20">
            <a:extLst>
              <a:ext uri="{FF2B5EF4-FFF2-40B4-BE49-F238E27FC236}">
                <a16:creationId xmlns:a16="http://schemas.microsoft.com/office/drawing/2014/main" id="{76C004CB-47E7-435A-B01E-3C83880DDB15}"/>
              </a:ext>
            </a:extLst>
          </p:cNvPr>
          <p:cNvSpPr>
            <a:spLocks noGrp="1"/>
          </p:cNvSpPr>
          <p:nvPr>
            <p:ph type="title"/>
          </p:nvPr>
        </p:nvSpPr>
        <p:spPr>
          <a:xfrm>
            <a:off x="457200" y="479425"/>
            <a:ext cx="8220075" cy="993775"/>
          </a:xfrm>
        </p:spPr>
        <p:txBody>
          <a:bodyPr/>
          <a:lstStyle/>
          <a:p>
            <a:pPr eaLnBrk="1" hangingPunct="1"/>
            <a:r>
              <a:rPr lang="en-GB" altLang="en-US" sz="3600"/>
              <a:t>The Arc de Triomphe</a:t>
            </a:r>
          </a:p>
        </p:txBody>
      </p:sp>
      <p:sp>
        <p:nvSpPr>
          <p:cNvPr id="16388" name="TextBox 21">
            <a:extLst>
              <a:ext uri="{FF2B5EF4-FFF2-40B4-BE49-F238E27FC236}">
                <a16:creationId xmlns:a16="http://schemas.microsoft.com/office/drawing/2014/main" id="{0548D12E-3211-4B40-92B2-270E34E12A51}"/>
              </a:ext>
            </a:extLst>
          </p:cNvPr>
          <p:cNvSpPr txBox="1">
            <a:spLocks noChangeArrowheads="1"/>
          </p:cNvSpPr>
          <p:nvPr/>
        </p:nvSpPr>
        <p:spPr bwMode="auto">
          <a:xfrm>
            <a:off x="4733925" y="5891213"/>
            <a:ext cx="3565525" cy="9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500">
                <a:solidFill>
                  <a:schemeClr val="tx1"/>
                </a:solidFill>
                <a:latin typeface="Arial" panose="020B0604020202020204" pitchFamily="34" charset="0"/>
                <a:ea typeface="Tuffy" panose="020B0603060100000000" pitchFamily="34" charset="0"/>
                <a:cs typeface="Arial" panose="020B0604020202020204" pitchFamily="34" charset="0"/>
              </a:rPr>
              <a:t>Photo courtesy of (@flickr.com) - granted under creative commons licence – attribution</a:t>
            </a:r>
          </a:p>
        </p:txBody>
      </p:sp>
      <p:sp>
        <p:nvSpPr>
          <p:cNvPr id="7" name="Arrow: Pentagon 6">
            <a:extLst>
              <a:ext uri="{FF2B5EF4-FFF2-40B4-BE49-F238E27FC236}">
                <a16:creationId xmlns:a16="http://schemas.microsoft.com/office/drawing/2014/main" id="{4A97A72E-8050-4621-BF20-2E62F9CC44FE}"/>
              </a:ext>
            </a:extLst>
          </p:cNvPr>
          <p:cNvSpPr/>
          <p:nvPr/>
        </p:nvSpPr>
        <p:spPr>
          <a:xfrm>
            <a:off x="755650" y="1470025"/>
            <a:ext cx="4302125" cy="1096963"/>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Napoleon ordered the construction of the Arc de </a:t>
            </a:r>
            <a:r>
              <a:rPr lang="en-GB" dirty="0" err="1">
                <a:solidFill>
                  <a:schemeClr val="tx1"/>
                </a:solidFill>
              </a:rPr>
              <a:t>Triomphe</a:t>
            </a:r>
            <a:r>
              <a:rPr lang="en-GB" dirty="0">
                <a:solidFill>
                  <a:schemeClr val="tx1"/>
                </a:solidFill>
              </a:rPr>
              <a:t> in 1806 and it was finally finished in 1836.</a:t>
            </a:r>
          </a:p>
        </p:txBody>
      </p:sp>
      <p:sp>
        <p:nvSpPr>
          <p:cNvPr id="8" name="Arrow: Pentagon 7">
            <a:extLst>
              <a:ext uri="{FF2B5EF4-FFF2-40B4-BE49-F238E27FC236}">
                <a16:creationId xmlns:a16="http://schemas.microsoft.com/office/drawing/2014/main" id="{0A3A2A56-CE2C-477A-A0C5-AA45B4E907A0}"/>
              </a:ext>
            </a:extLst>
          </p:cNvPr>
          <p:cNvSpPr/>
          <p:nvPr/>
        </p:nvSpPr>
        <p:spPr>
          <a:xfrm>
            <a:off x="755650" y="2628900"/>
            <a:ext cx="4302125" cy="1614488"/>
          </a:xfrm>
          <a:prstGeom prst="homePlate">
            <a:avLst>
              <a:gd name="adj" fmla="val 3388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It stands at the centre of the Place Charles de Gaulle (a large road junction in Paris) and honours those who fought and died for France in past battles and wars.</a:t>
            </a:r>
          </a:p>
        </p:txBody>
      </p:sp>
      <p:sp>
        <p:nvSpPr>
          <p:cNvPr id="9" name="Arrow: Pentagon 8">
            <a:extLst>
              <a:ext uri="{FF2B5EF4-FFF2-40B4-BE49-F238E27FC236}">
                <a16:creationId xmlns:a16="http://schemas.microsoft.com/office/drawing/2014/main" id="{2BD17B60-8067-455B-AE61-4559513428DA}"/>
              </a:ext>
            </a:extLst>
          </p:cNvPr>
          <p:cNvSpPr/>
          <p:nvPr/>
        </p:nvSpPr>
        <p:spPr>
          <a:xfrm>
            <a:off x="755650" y="4308475"/>
            <a:ext cx="4302125" cy="776288"/>
          </a:xfrm>
          <a:prstGeom prst="homePlate">
            <a:avLst>
              <a:gd name="adj" fmla="val 72559"/>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The monument was designed by French architect, Jean </a:t>
            </a:r>
            <a:r>
              <a:rPr lang="en-GB" dirty="0" err="1">
                <a:solidFill>
                  <a:schemeClr val="tx1"/>
                </a:solidFill>
              </a:rPr>
              <a:t>Chalgrin</a:t>
            </a:r>
            <a:r>
              <a:rPr lang="en-GB" dirty="0">
                <a:solidFill>
                  <a:schemeClr val="tx1"/>
                </a:solidFill>
              </a:rPr>
              <a:t>.</a:t>
            </a:r>
          </a:p>
        </p:txBody>
      </p:sp>
      <p:sp>
        <p:nvSpPr>
          <p:cNvPr id="10" name="Arrow: Pentagon 9">
            <a:extLst>
              <a:ext uri="{FF2B5EF4-FFF2-40B4-BE49-F238E27FC236}">
                <a16:creationId xmlns:a16="http://schemas.microsoft.com/office/drawing/2014/main" id="{31A84744-ED1B-4D3E-B6BC-50000A80F781}"/>
              </a:ext>
            </a:extLst>
          </p:cNvPr>
          <p:cNvSpPr/>
          <p:nvPr/>
        </p:nvSpPr>
        <p:spPr>
          <a:xfrm>
            <a:off x="755650" y="5191125"/>
            <a:ext cx="4302125" cy="779463"/>
          </a:xfrm>
          <a:prstGeom prst="homePlate">
            <a:avLst>
              <a:gd name="adj" fmla="val 70449"/>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It is 50 metres tall, 45 metres wide and 22 metres deep.</a:t>
            </a:r>
          </a:p>
        </p:txBody>
      </p:sp>
      <p:sp>
        <p:nvSpPr>
          <p:cNvPr id="11" name="Rectangle 10">
            <a:hlinkClick r:id="rId3" action="ppaction://hlinksldjump"/>
            <a:extLst>
              <a:ext uri="{FF2B5EF4-FFF2-40B4-BE49-F238E27FC236}">
                <a16:creationId xmlns:a16="http://schemas.microsoft.com/office/drawing/2014/main" id="{73E7E0D6-4A45-4D62-A21D-707820C016A3}"/>
              </a:ext>
            </a:extLst>
          </p:cNvPr>
          <p:cNvSpPr/>
          <p:nvPr/>
        </p:nvSpPr>
        <p:spPr>
          <a:xfrm>
            <a:off x="755650" y="701675"/>
            <a:ext cx="1296988" cy="473075"/>
          </a:xfrm>
          <a:prstGeom prst="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Back</a:t>
            </a:r>
          </a:p>
        </p:txBody>
      </p:sp>
      <p:sp>
        <p:nvSpPr>
          <p:cNvPr id="12" name="Rectangle 11">
            <a:hlinkClick r:id="rId4"/>
            <a:extLst>
              <a:ext uri="{FF2B5EF4-FFF2-40B4-BE49-F238E27FC236}">
                <a16:creationId xmlns:a16="http://schemas.microsoft.com/office/drawing/2014/main" id="{722F2036-906F-4AE9-9493-063283448FE8}"/>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Sacré Coeur, Paris, France, Church">
            <a:extLst>
              <a:ext uri="{FF2B5EF4-FFF2-40B4-BE49-F238E27FC236}">
                <a16:creationId xmlns:a16="http://schemas.microsoft.com/office/drawing/2014/main" id="{1E3E4786-BE19-4BFC-AFB9-2130D27EAE1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57775" y="2198688"/>
            <a:ext cx="3362325"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20">
            <a:extLst>
              <a:ext uri="{FF2B5EF4-FFF2-40B4-BE49-F238E27FC236}">
                <a16:creationId xmlns:a16="http://schemas.microsoft.com/office/drawing/2014/main" id="{C6DCE22E-04EB-4D3B-8FA9-9AAB55204241}"/>
              </a:ext>
            </a:extLst>
          </p:cNvPr>
          <p:cNvSpPr>
            <a:spLocks noGrp="1"/>
          </p:cNvSpPr>
          <p:nvPr>
            <p:ph type="title"/>
          </p:nvPr>
        </p:nvSpPr>
        <p:spPr>
          <a:xfrm>
            <a:off x="457200" y="479425"/>
            <a:ext cx="8220075" cy="993775"/>
          </a:xfrm>
        </p:spPr>
        <p:txBody>
          <a:bodyPr/>
          <a:lstStyle/>
          <a:p>
            <a:pPr eaLnBrk="1" hangingPunct="1"/>
            <a:r>
              <a:rPr lang="en-GB" altLang="en-US" sz="3600"/>
              <a:t>Sacre Coeur</a:t>
            </a:r>
          </a:p>
        </p:txBody>
      </p:sp>
      <p:sp>
        <p:nvSpPr>
          <p:cNvPr id="7" name="Arrow: Pentagon 6">
            <a:extLst>
              <a:ext uri="{FF2B5EF4-FFF2-40B4-BE49-F238E27FC236}">
                <a16:creationId xmlns:a16="http://schemas.microsoft.com/office/drawing/2014/main" id="{D14AAAB3-69D0-4003-969A-E98FA59A06C4}"/>
              </a:ext>
            </a:extLst>
          </p:cNvPr>
          <p:cNvSpPr/>
          <p:nvPr/>
        </p:nvSpPr>
        <p:spPr>
          <a:xfrm>
            <a:off x="755650" y="1470025"/>
            <a:ext cx="4705350" cy="1096963"/>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The Scare Coeur sits on top of the hill of </a:t>
            </a:r>
            <a:r>
              <a:rPr lang="en-GB" dirty="0" err="1">
                <a:solidFill>
                  <a:schemeClr val="tx1"/>
                </a:solidFill>
              </a:rPr>
              <a:t>Montmarte</a:t>
            </a:r>
            <a:r>
              <a:rPr lang="en-GB" dirty="0">
                <a:solidFill>
                  <a:schemeClr val="tx1"/>
                </a:solidFill>
              </a:rPr>
              <a:t>, and offers people a majestic view over Paris.</a:t>
            </a:r>
          </a:p>
        </p:txBody>
      </p:sp>
      <p:sp>
        <p:nvSpPr>
          <p:cNvPr id="8" name="Arrow: Pentagon 7">
            <a:extLst>
              <a:ext uri="{FF2B5EF4-FFF2-40B4-BE49-F238E27FC236}">
                <a16:creationId xmlns:a16="http://schemas.microsoft.com/office/drawing/2014/main" id="{D7472A75-883A-46E1-9943-BA581C08F3CE}"/>
              </a:ext>
            </a:extLst>
          </p:cNvPr>
          <p:cNvSpPr/>
          <p:nvPr/>
        </p:nvSpPr>
        <p:spPr>
          <a:xfrm>
            <a:off x="755650" y="2628900"/>
            <a:ext cx="4705350" cy="1433513"/>
          </a:xfrm>
          <a:prstGeom prst="homePlate">
            <a:avLst>
              <a:gd name="adj" fmla="val 3388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Even before the church was built, the hill was used as a place of worship. In Roman times, there were temples built to honour the gods Mercury and Mars.</a:t>
            </a:r>
          </a:p>
        </p:txBody>
      </p:sp>
      <p:sp>
        <p:nvSpPr>
          <p:cNvPr id="9" name="Arrow: Pentagon 8">
            <a:extLst>
              <a:ext uri="{FF2B5EF4-FFF2-40B4-BE49-F238E27FC236}">
                <a16:creationId xmlns:a16="http://schemas.microsoft.com/office/drawing/2014/main" id="{DC8F5010-3A3F-4E08-B937-7039F3783563}"/>
              </a:ext>
            </a:extLst>
          </p:cNvPr>
          <p:cNvSpPr/>
          <p:nvPr/>
        </p:nvSpPr>
        <p:spPr>
          <a:xfrm>
            <a:off x="755650" y="4124325"/>
            <a:ext cx="4705350" cy="981075"/>
          </a:xfrm>
          <a:prstGeom prst="homePlate">
            <a:avLst>
              <a:gd name="adj" fmla="val 72559"/>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It was designed by Paul </a:t>
            </a:r>
            <a:r>
              <a:rPr lang="en-GB" dirty="0" err="1">
                <a:solidFill>
                  <a:schemeClr val="tx1"/>
                </a:solidFill>
              </a:rPr>
              <a:t>Abadie</a:t>
            </a:r>
            <a:r>
              <a:rPr lang="en-GB" dirty="0">
                <a:solidFill>
                  <a:schemeClr val="tx1"/>
                </a:solidFill>
              </a:rPr>
              <a:t> and was paid for by donations from Parisians. Their names are engraved on its walls.</a:t>
            </a:r>
          </a:p>
        </p:txBody>
      </p:sp>
      <p:sp>
        <p:nvSpPr>
          <p:cNvPr id="10" name="Arrow: Pentagon 9">
            <a:extLst>
              <a:ext uri="{FF2B5EF4-FFF2-40B4-BE49-F238E27FC236}">
                <a16:creationId xmlns:a16="http://schemas.microsoft.com/office/drawing/2014/main" id="{9B7BF282-7F3F-400B-9BD5-67458E844EED}"/>
              </a:ext>
            </a:extLst>
          </p:cNvPr>
          <p:cNvSpPr/>
          <p:nvPr/>
        </p:nvSpPr>
        <p:spPr>
          <a:xfrm>
            <a:off x="755650" y="5191125"/>
            <a:ext cx="4705350" cy="779463"/>
          </a:xfrm>
          <a:prstGeom prst="homePlate">
            <a:avLst>
              <a:gd name="adj" fmla="val 70449"/>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When wet, the stones release ‘calcite’, which cleans the stone and keeps it’s white colour. </a:t>
            </a:r>
          </a:p>
        </p:txBody>
      </p:sp>
      <p:sp>
        <p:nvSpPr>
          <p:cNvPr id="11" name="Rectangle 10">
            <a:hlinkClick r:id="rId3" action="ppaction://hlinksldjump"/>
            <a:extLst>
              <a:ext uri="{FF2B5EF4-FFF2-40B4-BE49-F238E27FC236}">
                <a16:creationId xmlns:a16="http://schemas.microsoft.com/office/drawing/2014/main" id="{A5B257D0-254A-482C-AE3E-72A90D516C5E}"/>
              </a:ext>
            </a:extLst>
          </p:cNvPr>
          <p:cNvSpPr/>
          <p:nvPr/>
        </p:nvSpPr>
        <p:spPr>
          <a:xfrm>
            <a:off x="755650" y="701675"/>
            <a:ext cx="1296988" cy="473075"/>
          </a:xfrm>
          <a:prstGeom prst="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Back</a:t>
            </a:r>
          </a:p>
        </p:txBody>
      </p:sp>
      <p:sp>
        <p:nvSpPr>
          <p:cNvPr id="12" name="Rectangle 11">
            <a:hlinkClick r:id="rId4"/>
            <a:extLst>
              <a:ext uri="{FF2B5EF4-FFF2-40B4-BE49-F238E27FC236}">
                <a16:creationId xmlns:a16="http://schemas.microsoft.com/office/drawing/2014/main" id="{49212C68-3C5D-40F6-B86C-4DB1187BFED2}"/>
              </a:ext>
            </a:extLst>
          </p:cNvPr>
          <p:cNvSpPr/>
          <p:nvPr/>
        </p:nvSpPr>
        <p:spPr>
          <a:xfrm>
            <a:off x="8304213" y="6630988"/>
            <a:ext cx="839787" cy="227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nimBg="1" autoUpdateAnimBg="0"/>
      <p:bldP spid="9" grpId="0" animBg="1" autoUpdateAnimBg="0"/>
      <p:bldP spid="10" grpId="0" animBg="1" autoUpdateAnimBg="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2314</TotalTime>
  <Words>1224</Words>
  <Application>Microsoft Office PowerPoint</Application>
  <PresentationFormat>On-screen Show (4:3)</PresentationFormat>
  <Paragraphs>132</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Tuffy-TTF</vt:lpstr>
      <vt:lpstr>Twinkl SemiBold</vt:lpstr>
      <vt:lpstr>Arial</vt:lpstr>
      <vt:lpstr>Twinkl</vt:lpstr>
      <vt:lpstr>Calibri</vt:lpstr>
      <vt:lpstr>Office Theme</vt:lpstr>
      <vt:lpstr>PowerPoint Presentation</vt:lpstr>
      <vt:lpstr>What is it like?</vt:lpstr>
      <vt:lpstr>The French Flag</vt:lpstr>
      <vt:lpstr>Famous Landmarks</vt:lpstr>
      <vt:lpstr>The Eiffel Tower</vt:lpstr>
      <vt:lpstr>The Louvre</vt:lpstr>
      <vt:lpstr>Notre Dame</vt:lpstr>
      <vt:lpstr>The Arc de Triomphe</vt:lpstr>
      <vt:lpstr>Sacre Coeur</vt:lpstr>
      <vt:lpstr>Pont d’ Avignon</vt:lpstr>
      <vt:lpstr>Mont St Michel</vt:lpstr>
      <vt:lpstr>French Alps</vt:lpstr>
      <vt:lpstr>Food</vt:lpstr>
      <vt:lpstr>Food</vt:lpstr>
      <vt:lpstr>Food</vt:lpstr>
      <vt:lpstr>Food</vt:lpstr>
      <vt:lpstr>Food</vt:lpstr>
      <vt:lpstr>Food</vt:lpstr>
      <vt:lpstr>Famous French People</vt:lpstr>
      <vt:lpstr>Famous French People</vt:lpstr>
      <vt:lpstr>Famous French People</vt:lpstr>
      <vt:lpstr>Famous French People</vt:lpstr>
      <vt:lpstr>The Tour De France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Mellish3, Linda</cp:lastModifiedBy>
  <cp:revision>183</cp:revision>
  <dcterms:created xsi:type="dcterms:W3CDTF">2014-10-01T16:09:27Z</dcterms:created>
  <dcterms:modified xsi:type="dcterms:W3CDTF">2020-04-27T13:10:57Z</dcterms:modified>
</cp:coreProperties>
</file>