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4" r:id="rId3"/>
    <p:sldId id="271" r:id="rId4"/>
    <p:sldId id="278" r:id="rId5"/>
    <p:sldId id="272" r:id="rId6"/>
    <p:sldId id="273" r:id="rId7"/>
    <p:sldId id="279" r:id="rId8"/>
    <p:sldId id="274" r:id="rId9"/>
    <p:sldId id="280" r:id="rId10"/>
    <p:sldId id="275" r:id="rId11"/>
    <p:sldId id="281" r:id="rId12"/>
    <p:sldId id="276" r:id="rId13"/>
    <p:sldId id="277" r:id="rId14"/>
    <p:sldId id="282"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
      <p:font typeface="Twinkl SemiBold"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582"/>
    <a:srgbClr val="9B9BCE"/>
    <a:srgbClr val="786E97"/>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72" d="100"/>
          <a:sy n="72" d="100"/>
        </p:scale>
        <p:origin x="126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Controversy</a:t>
            </a:r>
          </a:p>
        </p:txBody>
      </p:sp>
      <p:sp>
        <p:nvSpPr>
          <p:cNvPr id="2" name="Rectangle 1"/>
          <p:cNvSpPr/>
          <p:nvPr/>
        </p:nvSpPr>
        <p:spPr>
          <a:xfrm>
            <a:off x="3624648" y="1410585"/>
            <a:ext cx="4795571" cy="4524315"/>
          </a:xfrm>
          <a:prstGeom prst="rect">
            <a:avLst/>
          </a:prstGeom>
        </p:spPr>
        <p:txBody>
          <a:bodyPr wrap="square">
            <a:spAutoFit/>
          </a:bodyPr>
          <a:lstStyle/>
          <a:p>
            <a:r>
              <a:rPr lang="en-GB" dirty="0"/>
              <a:t>Alexander Graham Bell was not the only person working on the telephone during the 1870s. Several scientists claimed that they had actually invented the first telephone,</a:t>
            </a:r>
            <a:br>
              <a:rPr lang="en-GB" dirty="0"/>
            </a:br>
            <a:r>
              <a:rPr lang="en-GB" dirty="0"/>
              <a:t>not Bell.</a:t>
            </a:r>
          </a:p>
          <a:p>
            <a:endParaRPr lang="en-GB" dirty="0"/>
          </a:p>
          <a:p>
            <a:r>
              <a:rPr lang="en-GB" dirty="0"/>
              <a:t>Bell had filed a patent for his telephone in February 1876. A patent is a document that gives an inventor the right to prevent other inventors from making, using or selling the same invention without asking.</a:t>
            </a:r>
          </a:p>
          <a:p>
            <a:endParaRPr lang="en-GB" dirty="0"/>
          </a:p>
          <a:p>
            <a:r>
              <a:rPr lang="en-GB" dirty="0"/>
              <a:t>On the same day, a scientist called Elisha Grey had filed a patent caveat. This was not a full patent, but was a document to show that he would soon be filing a full patent.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36" y="1532068"/>
            <a:ext cx="2606939" cy="3666008"/>
          </a:xfrm>
          <a:prstGeom prst="rect">
            <a:avLst/>
          </a:prstGeom>
        </p:spPr>
      </p:pic>
      <p:sp>
        <p:nvSpPr>
          <p:cNvPr id="6" name="Rectangle 5"/>
          <p:cNvSpPr/>
          <p:nvPr/>
        </p:nvSpPr>
        <p:spPr>
          <a:xfrm>
            <a:off x="860335" y="5198076"/>
            <a:ext cx="2606939" cy="461665"/>
          </a:xfrm>
          <a:prstGeom prst="rect">
            <a:avLst/>
          </a:prstGeom>
        </p:spPr>
        <p:txBody>
          <a:bodyPr wrap="square">
            <a:spAutoFit/>
          </a:bodyPr>
          <a:lstStyle/>
          <a:p>
            <a:pPr algn="ctr"/>
            <a:r>
              <a:rPr lang="en-GB" sz="1200" dirty="0"/>
              <a:t>Bell filing a patent for his telephone, seen on the table</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thinkstock</a:t>
            </a:r>
            <a:r>
              <a:rPr lang="en-GB" altLang="en-US" sz="500" dirty="0">
                <a:latin typeface="Arial" panose="020B0604020202020204" pitchFamily="34" charset="0"/>
                <a:ea typeface="Tuffy" panose="020B0603060100000000" pitchFamily="34" charset="0"/>
                <a:cs typeface="Arial" panose="020B0604020202020204" pitchFamily="34" charset="0"/>
              </a:rPr>
              <a:t> (@britannica.co.uk) - granted under creative commons licence – attribution</a:t>
            </a:r>
          </a:p>
        </p:txBody>
      </p:sp>
    </p:spTree>
    <p:extLst>
      <p:ext uri="{BB962C8B-B14F-4D97-AF65-F5344CB8AC3E}">
        <p14:creationId xmlns:p14="http://schemas.microsoft.com/office/powerpoint/2010/main" val="35706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Controversy</a:t>
            </a:r>
          </a:p>
        </p:txBody>
      </p:sp>
      <p:sp>
        <p:nvSpPr>
          <p:cNvPr id="2" name="Rectangle 1"/>
          <p:cNvSpPr/>
          <p:nvPr/>
        </p:nvSpPr>
        <p:spPr>
          <a:xfrm>
            <a:off x="768442" y="1473201"/>
            <a:ext cx="5690023" cy="4247317"/>
          </a:xfrm>
          <a:prstGeom prst="rect">
            <a:avLst/>
          </a:prstGeom>
        </p:spPr>
        <p:txBody>
          <a:bodyPr wrap="square">
            <a:spAutoFit/>
          </a:bodyPr>
          <a:lstStyle/>
          <a:p>
            <a:r>
              <a:rPr lang="en-GB" dirty="0"/>
              <a:t>Later, Elisha Grey felt that Alexander Graham Bell had stolen his ideas and used them to get his telephone working. This had to be investigated by the patents office.</a:t>
            </a:r>
          </a:p>
          <a:p>
            <a:endParaRPr lang="en-GB" dirty="0"/>
          </a:p>
          <a:p>
            <a:r>
              <a:rPr lang="en-GB" dirty="0"/>
              <a:t>Bell’s claim to be the first inventor of the telephone was eventually approved in March 1876, and Grey abandoned his claim and his caveat.</a:t>
            </a:r>
          </a:p>
          <a:p>
            <a:r>
              <a:rPr lang="en-GB" dirty="0"/>
              <a:t>Bell had to continue defending his idea from other scientists who claimed they had thought of it first.</a:t>
            </a:r>
          </a:p>
          <a:p>
            <a:endParaRPr lang="en-GB" dirty="0"/>
          </a:p>
          <a:p>
            <a:r>
              <a:rPr lang="en-GB" dirty="0"/>
              <a:t>Over eighteen years, the Bell Telephone Company faced over 550 patent challenges. None were successful and Alexander Graham Bell is still regarded as the inventor of the first successful telephone.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465" y="2467507"/>
            <a:ext cx="1885152" cy="2670434"/>
          </a:xfrm>
          <a:prstGeom prst="rect">
            <a:avLst/>
          </a:prstGeom>
        </p:spPr>
      </p:pic>
    </p:spTree>
    <p:extLst>
      <p:ext uri="{BB962C8B-B14F-4D97-AF65-F5344CB8AC3E}">
        <p14:creationId xmlns:p14="http://schemas.microsoft.com/office/powerpoint/2010/main" val="8741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First Invention</a:t>
            </a:r>
          </a:p>
        </p:txBody>
      </p:sp>
      <p:sp>
        <p:nvSpPr>
          <p:cNvPr id="2" name="Rectangle 1"/>
          <p:cNvSpPr/>
          <p:nvPr/>
        </p:nvSpPr>
        <p:spPr>
          <a:xfrm>
            <a:off x="719015" y="1473201"/>
            <a:ext cx="7705970" cy="1754326"/>
          </a:xfrm>
          <a:prstGeom prst="rect">
            <a:avLst/>
          </a:prstGeom>
        </p:spPr>
        <p:txBody>
          <a:bodyPr wrap="square">
            <a:spAutoFit/>
          </a:bodyPr>
          <a:lstStyle/>
          <a:p>
            <a:r>
              <a:rPr lang="en-GB" dirty="0"/>
              <a:t>Bell was very curious about the world at an early age and had a great ability to find solutions to problems.</a:t>
            </a:r>
          </a:p>
          <a:p>
            <a:endParaRPr lang="en-GB" dirty="0"/>
          </a:p>
          <a:p>
            <a:r>
              <a:rPr lang="en-GB" dirty="0"/>
              <a:t>The family of his friend and neighbour, Ben </a:t>
            </a:r>
            <a:r>
              <a:rPr lang="en-GB" dirty="0" err="1"/>
              <a:t>Herdman</a:t>
            </a:r>
            <a:r>
              <a:rPr lang="en-GB" dirty="0"/>
              <a:t>, ran a flour mill. While visiting the mill, Bell noticed the slow process of </a:t>
            </a:r>
            <a:r>
              <a:rPr lang="en-GB" dirty="0" err="1"/>
              <a:t>dehusking</a:t>
            </a:r>
            <a:r>
              <a:rPr lang="en-GB" dirty="0"/>
              <a:t> the wheat grain.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346" y="3153561"/>
            <a:ext cx="2454876" cy="2685496"/>
          </a:xfrm>
          <a:prstGeom prst="rect">
            <a:avLst/>
          </a:prstGeom>
        </p:spPr>
      </p:pic>
      <p:sp>
        <p:nvSpPr>
          <p:cNvPr id="4" name="Rectangle 3"/>
          <p:cNvSpPr/>
          <p:nvPr/>
        </p:nvSpPr>
        <p:spPr>
          <a:xfrm>
            <a:off x="719015" y="3321191"/>
            <a:ext cx="5302845" cy="2862322"/>
          </a:xfrm>
          <a:prstGeom prst="rect">
            <a:avLst/>
          </a:prstGeom>
        </p:spPr>
        <p:txBody>
          <a:bodyPr wrap="square">
            <a:spAutoFit/>
          </a:bodyPr>
          <a:lstStyle/>
          <a:p>
            <a:r>
              <a:rPr lang="en-GB" dirty="0"/>
              <a:t>At age 12, Bell built his first invention to solve this problem. He created a device with rotating paddles and nail brushes that made it much easier and quicker to separate the grain from</a:t>
            </a:r>
            <a:br>
              <a:rPr lang="en-GB" dirty="0"/>
            </a:br>
            <a:r>
              <a:rPr lang="en-GB" dirty="0"/>
              <a:t>the husks.</a:t>
            </a:r>
          </a:p>
          <a:p>
            <a:endParaRPr lang="en-GB" dirty="0"/>
          </a:p>
          <a:p>
            <a:r>
              <a:rPr lang="en-GB" dirty="0"/>
              <a:t>His device was used in the mill for several years! As a thank you, the mill’s owner, John </a:t>
            </a:r>
            <a:r>
              <a:rPr lang="en-GB" dirty="0" err="1"/>
              <a:t>Herdman</a:t>
            </a:r>
            <a:r>
              <a:rPr lang="en-GB" dirty="0"/>
              <a:t>, allowed Bell to use a small workshop at the mill to create more inventions.</a:t>
            </a:r>
          </a:p>
        </p:txBody>
      </p:sp>
    </p:spTree>
    <p:extLst>
      <p:ext uri="{BB962C8B-B14F-4D97-AF65-F5344CB8AC3E}">
        <p14:creationId xmlns:p14="http://schemas.microsoft.com/office/powerpoint/2010/main" val="22986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His Legacy</a:t>
            </a:r>
          </a:p>
        </p:txBody>
      </p:sp>
      <p:sp>
        <p:nvSpPr>
          <p:cNvPr id="2" name="Rectangle 1"/>
          <p:cNvSpPr/>
          <p:nvPr/>
        </p:nvSpPr>
        <p:spPr>
          <a:xfrm>
            <a:off x="719015" y="3280942"/>
            <a:ext cx="7551774" cy="2585323"/>
          </a:xfrm>
          <a:prstGeom prst="rect">
            <a:avLst/>
          </a:prstGeom>
        </p:spPr>
        <p:txBody>
          <a:bodyPr wrap="square">
            <a:spAutoFit/>
          </a:bodyPr>
          <a:lstStyle/>
          <a:p>
            <a:pPr algn="ctr"/>
            <a:r>
              <a:rPr lang="en-GB" dirty="0"/>
              <a:t>As the telephone became more and more important, so Alexander Graham Bell became more and more famous. He received many awards, medals and honours for his invention.</a:t>
            </a:r>
          </a:p>
          <a:p>
            <a:pPr algn="ctr"/>
            <a:endParaRPr lang="en-GB" dirty="0"/>
          </a:p>
          <a:p>
            <a:pPr algn="ctr"/>
            <a:r>
              <a:rPr lang="en-GB" dirty="0"/>
              <a:t>There are many museums and parks named after him, and Bell’s house in America is preserved as an historic site.</a:t>
            </a:r>
          </a:p>
          <a:p>
            <a:pPr algn="ctr"/>
            <a:endParaRPr lang="en-GB" dirty="0"/>
          </a:p>
          <a:p>
            <a:pPr algn="ctr"/>
            <a:r>
              <a:rPr lang="en-GB" dirty="0"/>
              <a:t>As Bell’s wealth grew, he used some of his money to set up laboratories and funds to help other scientists and young people.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21" y="1473201"/>
            <a:ext cx="2438400" cy="162687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111"/>
          <a:stretch/>
        </p:blipFill>
        <p:spPr>
          <a:xfrm>
            <a:off x="3473411" y="1473201"/>
            <a:ext cx="2306594" cy="162422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025"/>
          <a:stretch/>
        </p:blipFill>
        <p:spPr>
          <a:xfrm>
            <a:off x="5969476" y="1473201"/>
            <a:ext cx="2301313" cy="1624226"/>
          </a:xfrm>
          <a:prstGeom prst="rect">
            <a:avLst/>
          </a:prstGeom>
        </p:spPr>
      </p:pic>
      <p:sp>
        <p:nvSpPr>
          <p:cNvPr id="7" name="TextBox 21"/>
          <p:cNvSpPr txBox="1">
            <a:spLocks noChangeArrowheads="1"/>
          </p:cNvSpPr>
          <p:nvPr/>
        </p:nvSpPr>
        <p:spPr bwMode="auto">
          <a:xfrm>
            <a:off x="1955800" y="6245478"/>
            <a:ext cx="5232400" cy="9757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Photos courtesy of Valery </a:t>
            </a:r>
            <a:r>
              <a:rPr lang="en-GB" altLang="en-US" sz="500" dirty="0" err="1">
                <a:latin typeface="Arial" panose="020B0604020202020204" pitchFamily="34" charset="0"/>
                <a:ea typeface="Tuffy" panose="020B0603060100000000" pitchFamily="34" charset="0"/>
                <a:cs typeface="Arial" panose="020B0604020202020204" pitchFamily="34" charset="0"/>
              </a:rPr>
              <a:t>Chernodedov</a:t>
            </a:r>
            <a:r>
              <a:rPr lang="en-GB" altLang="en-US" sz="500" dirty="0">
                <a:latin typeface="Arial" panose="020B0604020202020204" pitchFamily="34" charset="0"/>
                <a:ea typeface="Tuffy" panose="020B0603060100000000" pitchFamily="34" charset="0"/>
                <a:cs typeface="Arial" panose="020B0604020202020204" pitchFamily="34" charset="0"/>
              </a:rPr>
              <a:t>, </a:t>
            </a:r>
            <a:r>
              <a:rPr lang="en-GB" altLang="en-US" sz="500" dirty="0" err="1">
                <a:latin typeface="Arial" panose="020B0604020202020204" pitchFamily="34" charset="0"/>
                <a:ea typeface="Tuffy" panose="020B0603060100000000" pitchFamily="34" charset="0"/>
                <a:cs typeface="Arial" panose="020B0604020202020204" pitchFamily="34" charset="0"/>
              </a:rPr>
              <a:t>rohdesign</a:t>
            </a:r>
            <a:r>
              <a:rPr lang="en-GB" altLang="en-US" sz="500" dirty="0">
                <a:latin typeface="Arial" panose="020B0604020202020204" pitchFamily="34" charset="0"/>
                <a:ea typeface="Tuffy" panose="020B0603060100000000" pitchFamily="34" charset="0"/>
                <a:cs typeface="Arial" panose="020B0604020202020204" pitchFamily="34" charset="0"/>
              </a:rPr>
              <a:t> and </a:t>
            </a:r>
            <a:r>
              <a:rPr lang="en-GB" altLang="en-US" sz="500" dirty="0" err="1">
                <a:latin typeface="Arial" panose="020B0604020202020204" pitchFamily="34" charset="0"/>
                <a:ea typeface="Tuffy" panose="020B0603060100000000" pitchFamily="34" charset="0"/>
                <a:cs typeface="Arial" panose="020B0604020202020204" pitchFamily="34" charset="0"/>
              </a:rPr>
              <a:t>hyku</a:t>
            </a:r>
            <a:r>
              <a:rPr lang="en-GB" altLang="en-US" sz="500" dirty="0">
                <a:latin typeface="Arial" panose="020B0604020202020204" pitchFamily="34" charset="0"/>
                <a:ea typeface="Tuffy" panose="020B0603060100000000" pitchFamily="34" charset="0"/>
                <a:cs typeface="Arial" panose="020B0604020202020204" pitchFamily="34" charset="0"/>
              </a:rPr>
              <a:t> (@flikr.com) - granted under creative commons licence – attribution</a:t>
            </a:r>
          </a:p>
        </p:txBody>
      </p:sp>
    </p:spTree>
    <p:extLst>
      <p:ext uri="{BB962C8B-B14F-4D97-AF65-F5344CB8AC3E}">
        <p14:creationId xmlns:p14="http://schemas.microsoft.com/office/powerpoint/2010/main" val="32818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His Legacy</a:t>
            </a:r>
          </a:p>
        </p:txBody>
      </p:sp>
      <p:sp>
        <p:nvSpPr>
          <p:cNvPr id="2" name="Rectangle 1"/>
          <p:cNvSpPr/>
          <p:nvPr/>
        </p:nvSpPr>
        <p:spPr>
          <a:xfrm>
            <a:off x="719015" y="1473201"/>
            <a:ext cx="3848220" cy="4524315"/>
          </a:xfrm>
          <a:prstGeom prst="rect">
            <a:avLst/>
          </a:prstGeom>
        </p:spPr>
        <p:txBody>
          <a:bodyPr wrap="square">
            <a:spAutoFit/>
          </a:bodyPr>
          <a:lstStyle/>
          <a:p>
            <a:r>
              <a:rPr lang="en-GB" dirty="0"/>
              <a:t>He set up a centre for study and research into deafness which is still active today in Washington.</a:t>
            </a:r>
          </a:p>
          <a:p>
            <a:endParaRPr lang="en-GB" dirty="0"/>
          </a:p>
          <a:p>
            <a:r>
              <a:rPr lang="en-GB" dirty="0"/>
              <a:t>Bell founded and became president of many societies, such as the National Geographic Society.</a:t>
            </a:r>
          </a:p>
          <a:p>
            <a:endParaRPr lang="en-GB" dirty="0"/>
          </a:p>
          <a:p>
            <a:r>
              <a:rPr lang="en-GB" dirty="0"/>
              <a:t>The measures of sound, the bel and the decibel, are named after him.</a:t>
            </a:r>
          </a:p>
          <a:p>
            <a:r>
              <a:rPr lang="en-GB" dirty="0"/>
              <a:t>Bell died in 1922, aged 75.</a:t>
            </a:r>
          </a:p>
          <a:p>
            <a:endParaRPr lang="en-GB" dirty="0"/>
          </a:p>
          <a:p>
            <a:r>
              <a:rPr lang="en-GB" dirty="0"/>
              <a:t>After his funeral, every telephone on the continent of North America was silenced as a mark of respect for him.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1992" y="1942757"/>
            <a:ext cx="3641124" cy="2730844"/>
          </a:xfrm>
          <a:prstGeom prst="rect">
            <a:avLst/>
          </a:prstGeom>
        </p:spPr>
      </p:pic>
      <p:sp>
        <p:nvSpPr>
          <p:cNvPr id="5" name="Rectangle 4"/>
          <p:cNvSpPr/>
          <p:nvPr/>
        </p:nvSpPr>
        <p:spPr>
          <a:xfrm>
            <a:off x="4731992" y="4673601"/>
            <a:ext cx="3641124" cy="646331"/>
          </a:xfrm>
          <a:prstGeom prst="rect">
            <a:avLst/>
          </a:prstGeom>
        </p:spPr>
        <p:txBody>
          <a:bodyPr wrap="square">
            <a:spAutoFit/>
          </a:bodyPr>
          <a:lstStyle/>
          <a:p>
            <a:pPr algn="ctr"/>
            <a:r>
              <a:rPr lang="en-GB" sz="1200" dirty="0"/>
              <a:t>Volta Bureau building in Washington, D.C – headquarters of the Alexander Graham Bell Association for the Deaf and Hard of Hearing</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AgnosticPreachersKid</a:t>
            </a:r>
            <a:r>
              <a:rPr lang="en-GB" altLang="en-US" sz="500" dirty="0">
                <a:latin typeface="Arial" panose="020B0604020202020204" pitchFamily="34" charset="0"/>
                <a:ea typeface="Tuffy" panose="020B0603060100000000" pitchFamily="34" charset="0"/>
                <a:cs typeface="Arial" panose="020B0604020202020204" pitchFamily="34" charset="0"/>
              </a:rPr>
              <a:t> (@wikipedia.com) - granted under creative commons licence – attribution</a:t>
            </a:r>
          </a:p>
        </p:txBody>
      </p:sp>
    </p:spTree>
    <p:extLst>
      <p:ext uri="{BB962C8B-B14F-4D97-AF65-F5344CB8AC3E}">
        <p14:creationId xmlns:p14="http://schemas.microsoft.com/office/powerpoint/2010/main" val="21212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Early Life</a:t>
            </a:r>
          </a:p>
        </p:txBody>
      </p:sp>
      <p:sp>
        <p:nvSpPr>
          <p:cNvPr id="2" name="Rectangle 1"/>
          <p:cNvSpPr/>
          <p:nvPr/>
        </p:nvSpPr>
        <p:spPr>
          <a:xfrm>
            <a:off x="890954" y="1473201"/>
            <a:ext cx="7385538" cy="3970318"/>
          </a:xfrm>
          <a:prstGeom prst="rect">
            <a:avLst/>
          </a:prstGeom>
        </p:spPr>
        <p:txBody>
          <a:bodyPr wrap="square">
            <a:spAutoFit/>
          </a:bodyPr>
          <a:lstStyle/>
          <a:p>
            <a:r>
              <a:rPr lang="en-GB" dirty="0"/>
              <a:t>Alexander Bell was born in March, 1847 in Edinburgh, Scotland.</a:t>
            </a:r>
          </a:p>
          <a:p>
            <a:endParaRPr lang="en-GB" dirty="0"/>
          </a:p>
          <a:p>
            <a:r>
              <a:rPr lang="en-GB" dirty="0"/>
              <a:t>He had two brothers, Melville James Bell and Edward Charles Bell.</a:t>
            </a:r>
          </a:p>
          <a:p>
            <a:endParaRPr lang="en-GB" dirty="0"/>
          </a:p>
          <a:p>
            <a:r>
              <a:rPr lang="en-GB" dirty="0"/>
              <a:t>Bell’s father, Alexander Melville Bell, was a phonetician, which is a scientist who studies speech sounds and how they are made and transmitted.</a:t>
            </a:r>
          </a:p>
          <a:p>
            <a:endParaRPr lang="en-GB" dirty="0"/>
          </a:p>
          <a:p>
            <a:r>
              <a:rPr lang="en-GB" dirty="0"/>
              <a:t>His mother was Eliza Grace Bell, and she was an accomplished pianist. </a:t>
            </a:r>
          </a:p>
          <a:p>
            <a:r>
              <a:rPr lang="en-GB" dirty="0"/>
              <a:t>Bell was home-schooled by his mother, who tried to give him a sense of curiosity about the world around him.</a:t>
            </a:r>
          </a:p>
          <a:p>
            <a:endParaRPr lang="en-GB" dirty="0"/>
          </a:p>
          <a:p>
            <a:r>
              <a:rPr lang="en-GB" dirty="0"/>
              <a:t>To his close friends and family, Alexander Bell was known by the nickname Aleck.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The Telephone</a:t>
            </a:r>
          </a:p>
        </p:txBody>
      </p:sp>
      <p:sp>
        <p:nvSpPr>
          <p:cNvPr id="3" name="Rectangle 2"/>
          <p:cNvSpPr/>
          <p:nvPr/>
        </p:nvSpPr>
        <p:spPr>
          <a:xfrm>
            <a:off x="1070919" y="1789830"/>
            <a:ext cx="3712096" cy="3416320"/>
          </a:xfrm>
          <a:prstGeom prst="rect">
            <a:avLst/>
          </a:prstGeom>
        </p:spPr>
        <p:txBody>
          <a:bodyPr wrap="square">
            <a:spAutoFit/>
          </a:bodyPr>
          <a:lstStyle/>
          <a:p>
            <a:r>
              <a:rPr lang="en-GB" dirty="0"/>
              <a:t>In the early 1870s, Bell was living and teaching in Boston, America. He spent years trying to develop a device to transmit the human voice over electrical wires.</a:t>
            </a:r>
          </a:p>
          <a:p>
            <a:endParaRPr lang="en-GB" dirty="0"/>
          </a:p>
          <a:p>
            <a:r>
              <a:rPr lang="en-GB" dirty="0"/>
              <a:t>In 1874 he began working with Thomas Watson, a skilled electrician. Together, they continued experimenting and developing a way to</a:t>
            </a:r>
            <a:br>
              <a:rPr lang="en-GB" dirty="0"/>
            </a:br>
            <a:r>
              <a:rPr lang="en-GB" dirty="0"/>
              <a:t>transmit speech.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170" y="1473201"/>
            <a:ext cx="2845496" cy="3911598"/>
          </a:xfrm>
          <a:prstGeom prst="rect">
            <a:avLst/>
          </a:prstGeom>
        </p:spPr>
      </p:pic>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internetarchivebookimages</a:t>
            </a:r>
            <a:r>
              <a:rPr lang="en-GB" altLang="en-US" sz="500" dirty="0">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sp>
        <p:nvSpPr>
          <p:cNvPr id="8" name="Rectangle 7"/>
          <p:cNvSpPr/>
          <p:nvPr/>
        </p:nvSpPr>
        <p:spPr>
          <a:xfrm>
            <a:off x="5204170" y="5384799"/>
            <a:ext cx="2845496" cy="276999"/>
          </a:xfrm>
          <a:prstGeom prst="rect">
            <a:avLst/>
          </a:prstGeom>
        </p:spPr>
        <p:txBody>
          <a:bodyPr wrap="square">
            <a:spAutoFit/>
          </a:bodyPr>
          <a:lstStyle/>
          <a:p>
            <a:pPr algn="ctr"/>
            <a:r>
              <a:rPr lang="en-GB" sz="1200" dirty="0"/>
              <a:t>Thomas Watson</a:t>
            </a:r>
          </a:p>
        </p:txBody>
      </p:sp>
    </p:spTree>
    <p:extLst>
      <p:ext uri="{BB962C8B-B14F-4D97-AF65-F5344CB8AC3E}">
        <p14:creationId xmlns:p14="http://schemas.microsoft.com/office/powerpoint/2010/main" val="25837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The Telephone</a:t>
            </a:r>
          </a:p>
        </p:txBody>
      </p:sp>
      <p:sp>
        <p:nvSpPr>
          <p:cNvPr id="3" name="Rectangle 2"/>
          <p:cNvSpPr/>
          <p:nvPr/>
        </p:nvSpPr>
        <p:spPr>
          <a:xfrm>
            <a:off x="939114" y="1574449"/>
            <a:ext cx="3978030" cy="1200329"/>
          </a:xfrm>
          <a:prstGeom prst="rect">
            <a:avLst/>
          </a:prstGeom>
        </p:spPr>
        <p:txBody>
          <a:bodyPr wrap="square">
            <a:spAutoFit/>
          </a:bodyPr>
          <a:lstStyle/>
          <a:p>
            <a:pPr algn="ctr"/>
            <a:r>
              <a:rPr lang="en-GB" dirty="0"/>
              <a:t>On 10</a:t>
            </a:r>
            <a:r>
              <a:rPr lang="en-GB" baseline="30000" dirty="0"/>
              <a:t>th</a:t>
            </a:r>
            <a:r>
              <a:rPr lang="en-GB" dirty="0"/>
              <a:t> March 1876, Alexander and Thomas were working in separate rooms. Bell made the first ever telephone call, saying:</a:t>
            </a:r>
          </a:p>
        </p:txBody>
      </p:sp>
      <p:sp>
        <p:nvSpPr>
          <p:cNvPr id="7" name="Oval Callout 6"/>
          <p:cNvSpPr/>
          <p:nvPr/>
        </p:nvSpPr>
        <p:spPr>
          <a:xfrm>
            <a:off x="1210962" y="2876027"/>
            <a:ext cx="3138615" cy="2742178"/>
          </a:xfrm>
          <a:prstGeom prst="wedgeEllipseCallout">
            <a:avLst>
              <a:gd name="adj1" fmla="val 72580"/>
              <a:gd name="adj2" fmla="val -16915"/>
            </a:avLst>
          </a:prstGeom>
          <a:solidFill>
            <a:srgbClr val="9B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“Mr Watson, come here. I want to see you!”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527" y="1384450"/>
            <a:ext cx="3164175" cy="4527570"/>
          </a:xfrm>
          <a:prstGeom prst="rect">
            <a:avLst/>
          </a:prstGeom>
        </p:spPr>
      </p:pic>
    </p:spTree>
    <p:extLst>
      <p:ext uri="{BB962C8B-B14F-4D97-AF65-F5344CB8AC3E}">
        <p14:creationId xmlns:p14="http://schemas.microsoft.com/office/powerpoint/2010/main" val="18739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The Telephone</a:t>
            </a:r>
          </a:p>
        </p:txBody>
      </p:sp>
      <p:sp>
        <p:nvSpPr>
          <p:cNvPr id="3" name="Rectangle 2"/>
          <p:cNvSpPr/>
          <p:nvPr/>
        </p:nvSpPr>
        <p:spPr>
          <a:xfrm>
            <a:off x="4366055" y="2366479"/>
            <a:ext cx="3641124" cy="2308324"/>
          </a:xfrm>
          <a:prstGeom prst="rect">
            <a:avLst/>
          </a:prstGeom>
        </p:spPr>
        <p:txBody>
          <a:bodyPr wrap="square">
            <a:spAutoFit/>
          </a:bodyPr>
          <a:lstStyle/>
          <a:p>
            <a:r>
              <a:rPr lang="en-GB" dirty="0"/>
              <a:t>Following this success, Bell began to demonstrate his telephone in a series of public shows.</a:t>
            </a:r>
          </a:p>
          <a:p>
            <a:endParaRPr lang="en-GB" dirty="0"/>
          </a:p>
          <a:p>
            <a:r>
              <a:rPr lang="en-GB" dirty="0"/>
              <a:t>The Bell Telephone Company was set up in 1877, and by 1886 over 150,000 people in the USA</a:t>
            </a:r>
            <a:br>
              <a:rPr lang="en-GB" dirty="0"/>
            </a:br>
            <a:r>
              <a:rPr lang="en-GB" dirty="0"/>
              <a:t>owned telephones.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4546" y="2062033"/>
            <a:ext cx="4238368" cy="3178776"/>
          </a:xfrm>
          <a:prstGeom prst="rect">
            <a:avLst/>
          </a:prstGeom>
        </p:spPr>
      </p:pic>
      <p:sp>
        <p:nvSpPr>
          <p:cNvPr id="5"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mackaycartoons</a:t>
            </a:r>
            <a:r>
              <a:rPr lang="en-GB" altLang="en-US" sz="500" dirty="0">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spTree>
    <p:extLst>
      <p:ext uri="{BB962C8B-B14F-4D97-AF65-F5344CB8AC3E}">
        <p14:creationId xmlns:p14="http://schemas.microsoft.com/office/powerpoint/2010/main" val="21117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Deaf People</a:t>
            </a:r>
          </a:p>
        </p:txBody>
      </p:sp>
      <p:sp>
        <p:nvSpPr>
          <p:cNvPr id="2" name="Rectangle 1"/>
          <p:cNvSpPr/>
          <p:nvPr/>
        </p:nvSpPr>
        <p:spPr>
          <a:xfrm>
            <a:off x="726830" y="1473201"/>
            <a:ext cx="4821040" cy="4247317"/>
          </a:xfrm>
          <a:prstGeom prst="rect">
            <a:avLst/>
          </a:prstGeom>
        </p:spPr>
        <p:txBody>
          <a:bodyPr wrap="square">
            <a:spAutoFit/>
          </a:bodyPr>
          <a:lstStyle/>
          <a:p>
            <a:r>
              <a:rPr lang="en-GB" dirty="0"/>
              <a:t>Alexander Graham Bell’s mother</a:t>
            </a:r>
            <a:br>
              <a:rPr lang="en-GB" dirty="0"/>
            </a:br>
            <a:r>
              <a:rPr lang="en-GB" dirty="0"/>
              <a:t>was deaf.</a:t>
            </a:r>
          </a:p>
          <a:p>
            <a:endParaRPr lang="en-GB" dirty="0"/>
          </a:p>
          <a:p>
            <a:r>
              <a:rPr lang="en-GB" dirty="0"/>
              <a:t>Bell’s father worked with deaf people, and developed a system known as ‘Visible Speech’ to show how different speech sounds are made. At that time, ‘Visible Speech’ was thought of as an excellent way to help deaf people learn and develop their speech, although its use gradually stopped after about twelve years.</a:t>
            </a:r>
          </a:p>
          <a:p>
            <a:endParaRPr lang="en-GB" dirty="0"/>
          </a:p>
          <a:p>
            <a:r>
              <a:rPr lang="en-GB" dirty="0"/>
              <a:t>Bell helped demonstrate how Visible Speech could be used, and helped his father teach it to deaf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870" y="1583628"/>
            <a:ext cx="2710249" cy="3501612"/>
          </a:xfrm>
          <a:prstGeom prst="rect">
            <a:avLst/>
          </a:prstGeom>
        </p:spPr>
      </p:pic>
      <p:sp>
        <p:nvSpPr>
          <p:cNvPr id="6" name="Rectangle 5"/>
          <p:cNvSpPr/>
          <p:nvPr/>
        </p:nvSpPr>
        <p:spPr>
          <a:xfrm>
            <a:off x="5547870" y="5085240"/>
            <a:ext cx="2710249" cy="461665"/>
          </a:xfrm>
          <a:prstGeom prst="rect">
            <a:avLst/>
          </a:prstGeom>
        </p:spPr>
        <p:txBody>
          <a:bodyPr wrap="square">
            <a:spAutoFit/>
          </a:bodyPr>
          <a:lstStyle/>
          <a:p>
            <a:pPr algn="ctr"/>
            <a:r>
              <a:rPr lang="en-GB" sz="1200" dirty="0"/>
              <a:t>Eliza Symonds Bell, Alexander Graham Bell’s mother</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findagrave</a:t>
            </a:r>
            <a:r>
              <a:rPr lang="en-GB" altLang="en-US" sz="500" dirty="0">
                <a:latin typeface="Arial" panose="020B0604020202020204" pitchFamily="34" charset="0"/>
                <a:ea typeface="Tuffy" panose="020B0603060100000000" pitchFamily="34" charset="0"/>
                <a:cs typeface="Arial" panose="020B0604020202020204" pitchFamily="34" charset="0"/>
              </a:rPr>
              <a:t> (@findagrave.com) - granted under creative commons licence – attribution</a:t>
            </a:r>
          </a:p>
        </p:txBody>
      </p:sp>
    </p:spTree>
    <p:extLst>
      <p:ext uri="{BB962C8B-B14F-4D97-AF65-F5344CB8AC3E}">
        <p14:creationId xmlns:p14="http://schemas.microsoft.com/office/powerpoint/2010/main" val="30535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Deaf People</a:t>
            </a:r>
          </a:p>
        </p:txBody>
      </p:sp>
      <p:sp>
        <p:nvSpPr>
          <p:cNvPr id="2" name="Rectangle 1"/>
          <p:cNvSpPr/>
          <p:nvPr/>
        </p:nvSpPr>
        <p:spPr>
          <a:xfrm>
            <a:off x="4682565" y="1788956"/>
            <a:ext cx="3589796" cy="3139321"/>
          </a:xfrm>
          <a:prstGeom prst="rect">
            <a:avLst/>
          </a:prstGeom>
        </p:spPr>
        <p:txBody>
          <a:bodyPr wrap="square">
            <a:spAutoFit/>
          </a:bodyPr>
          <a:lstStyle/>
          <a:p>
            <a:r>
              <a:rPr lang="en-GB" dirty="0"/>
              <a:t>In 1871, Bell travelled to Boston in America to train teachers at the School for the Deaf. </a:t>
            </a:r>
          </a:p>
          <a:p>
            <a:endParaRPr lang="en-GB" dirty="0"/>
          </a:p>
          <a:p>
            <a:r>
              <a:rPr lang="en-GB" dirty="0"/>
              <a:t>In 1872, he opened his own School for the Deaf. His first class had around thirty pupils, including Helen Keller, who became the first deaf and blind person to earn a</a:t>
            </a:r>
            <a:br>
              <a:rPr lang="en-GB" dirty="0"/>
            </a:br>
            <a:r>
              <a:rPr lang="en-GB" dirty="0"/>
              <a:t>university degree.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67" y="1473201"/>
            <a:ext cx="3261876" cy="3911598"/>
          </a:xfrm>
          <a:prstGeom prst="rect">
            <a:avLst/>
          </a:prstGeom>
        </p:spPr>
      </p:pic>
      <p:sp>
        <p:nvSpPr>
          <p:cNvPr id="5" name="Rectangle 4"/>
          <p:cNvSpPr/>
          <p:nvPr/>
        </p:nvSpPr>
        <p:spPr>
          <a:xfrm>
            <a:off x="1145367" y="5411562"/>
            <a:ext cx="3261876" cy="276999"/>
          </a:xfrm>
          <a:prstGeom prst="rect">
            <a:avLst/>
          </a:prstGeom>
        </p:spPr>
        <p:txBody>
          <a:bodyPr wrap="square">
            <a:spAutoFit/>
          </a:bodyPr>
          <a:lstStyle/>
          <a:p>
            <a:pPr algn="ctr"/>
            <a:r>
              <a:rPr lang="en-GB" sz="1200" dirty="0"/>
              <a:t>Keller and Bell</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itupictures</a:t>
            </a:r>
            <a:r>
              <a:rPr lang="en-GB" altLang="en-US" sz="500" dirty="0">
                <a:latin typeface="Arial" panose="020B0604020202020204" pitchFamily="34" charset="0"/>
                <a:ea typeface="Tuffy" panose="020B0603060100000000" pitchFamily="34" charset="0"/>
                <a:cs typeface="Arial" panose="020B0604020202020204" pitchFamily="34" charset="0"/>
              </a:rPr>
              <a:t> (@flikr.com) - granted under creative commons licence – attribution</a:t>
            </a:r>
          </a:p>
        </p:txBody>
      </p:sp>
    </p:spTree>
    <p:extLst>
      <p:ext uri="{BB962C8B-B14F-4D97-AF65-F5344CB8AC3E}">
        <p14:creationId xmlns:p14="http://schemas.microsoft.com/office/powerpoint/2010/main" val="59055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Sound</a:t>
            </a:r>
          </a:p>
        </p:txBody>
      </p:sp>
      <p:sp>
        <p:nvSpPr>
          <p:cNvPr id="3" name="Rectangle 2"/>
          <p:cNvSpPr/>
          <p:nvPr/>
        </p:nvSpPr>
        <p:spPr>
          <a:xfrm>
            <a:off x="4201297" y="1547341"/>
            <a:ext cx="4207634" cy="4247317"/>
          </a:xfrm>
          <a:prstGeom prst="rect">
            <a:avLst/>
          </a:prstGeom>
        </p:spPr>
        <p:txBody>
          <a:bodyPr wrap="square">
            <a:spAutoFit/>
          </a:bodyPr>
          <a:lstStyle/>
          <a:p>
            <a:r>
              <a:rPr lang="en-GB" dirty="0"/>
              <a:t>While working with his father, Alexander Graham Bell became very interested in speech and how we</a:t>
            </a:r>
            <a:br>
              <a:rPr lang="en-GB" dirty="0"/>
            </a:br>
            <a:r>
              <a:rPr lang="en-GB" dirty="0"/>
              <a:t>make sounds.</a:t>
            </a:r>
          </a:p>
          <a:p>
            <a:endParaRPr lang="en-GB" dirty="0"/>
          </a:p>
          <a:p>
            <a:r>
              <a:rPr lang="en-GB" dirty="0"/>
              <a:t>He and his brothers invented an ‘automaton’ - a mechanical man. Using bellows to push air through its windpipe, they could make it ‘speak’ a few words. Their neighbours all came to see and were amazed by it!</a:t>
            </a:r>
          </a:p>
          <a:p>
            <a:endParaRPr lang="en-GB" dirty="0"/>
          </a:p>
          <a:p>
            <a:r>
              <a:rPr lang="en-GB" dirty="0"/>
              <a:t>At the age of nineteen, Bell conducted some experiments with tuning forks, to explore how sounds are transmitted.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20" y="1473201"/>
            <a:ext cx="2817342" cy="24953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136820" y="4414777"/>
            <a:ext cx="2734962" cy="1096104"/>
          </a:xfrm>
          <a:prstGeom prst="rect">
            <a:avLst/>
          </a:prstGeom>
        </p:spPr>
      </p:pic>
    </p:spTree>
    <p:extLst>
      <p:ext uri="{BB962C8B-B14F-4D97-AF65-F5344CB8AC3E}">
        <p14:creationId xmlns:p14="http://schemas.microsoft.com/office/powerpoint/2010/main" val="32838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Sound</a:t>
            </a:r>
          </a:p>
        </p:txBody>
      </p:sp>
      <p:sp>
        <p:nvSpPr>
          <p:cNvPr id="3" name="Rectangle 2"/>
          <p:cNvSpPr/>
          <p:nvPr/>
        </p:nvSpPr>
        <p:spPr>
          <a:xfrm>
            <a:off x="726831" y="1473201"/>
            <a:ext cx="4075828" cy="4524315"/>
          </a:xfrm>
          <a:prstGeom prst="rect">
            <a:avLst/>
          </a:prstGeom>
        </p:spPr>
        <p:txBody>
          <a:bodyPr wrap="square">
            <a:spAutoFit/>
          </a:bodyPr>
          <a:lstStyle/>
          <a:p>
            <a:r>
              <a:rPr lang="en-GB" dirty="0"/>
              <a:t>He wrote a report of his findings and sent it to his father’s colleague, Alexander Ellis. Ellis wrote back to tell Bell that his experiments were similar to some that had already been done by Hermann von Helmholtz in Germany, and sent him a copy of the report of those experiments.</a:t>
            </a:r>
          </a:p>
          <a:p>
            <a:endParaRPr lang="en-GB" dirty="0"/>
          </a:p>
          <a:p>
            <a:r>
              <a:rPr lang="en-GB" dirty="0"/>
              <a:t>Bell was very disappointed that Helmholtz had already published his ideas. He saw his diagrams and came up with a new idea based on Helmholtz’s work. He started to concentrate on using electricity to transmit sound.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292" y="1998160"/>
            <a:ext cx="3103204" cy="2351902"/>
          </a:xfrm>
          <a:prstGeom prst="rect">
            <a:avLst/>
          </a:prstGeom>
        </p:spPr>
      </p:pic>
      <p:sp>
        <p:nvSpPr>
          <p:cNvPr id="6" name="Rectangle 5"/>
          <p:cNvSpPr/>
          <p:nvPr/>
        </p:nvSpPr>
        <p:spPr>
          <a:xfrm>
            <a:off x="5072292" y="4465061"/>
            <a:ext cx="3103204" cy="646331"/>
          </a:xfrm>
          <a:prstGeom prst="rect">
            <a:avLst/>
          </a:prstGeom>
        </p:spPr>
        <p:txBody>
          <a:bodyPr wrap="square">
            <a:spAutoFit/>
          </a:bodyPr>
          <a:lstStyle/>
          <a:p>
            <a:pPr algn="ctr"/>
            <a:r>
              <a:rPr lang="en-GB" sz="1200" dirty="0"/>
              <a:t>The Helmholtz resonator, from a paper written in German which Bell could</a:t>
            </a:r>
            <a:br>
              <a:rPr lang="en-GB" sz="1200" dirty="0"/>
            </a:br>
            <a:r>
              <a:rPr lang="en-GB" sz="1200" dirty="0"/>
              <a:t>not read</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Historisk</a:t>
            </a:r>
            <a:r>
              <a:rPr lang="en-GB" altLang="en-US" sz="500" dirty="0">
                <a:latin typeface="Arial" panose="020B0604020202020204" pitchFamily="34" charset="0"/>
                <a:ea typeface="Tuffy" panose="020B0603060100000000" pitchFamily="34" charset="0"/>
                <a:cs typeface="Arial" panose="020B0604020202020204" pitchFamily="34" charset="0"/>
              </a:rPr>
              <a:t> </a:t>
            </a:r>
            <a:r>
              <a:rPr lang="en-GB" altLang="en-US" sz="500" dirty="0" err="1">
                <a:latin typeface="Arial" panose="020B0604020202020204" pitchFamily="34" charset="0"/>
                <a:ea typeface="Tuffy" panose="020B0603060100000000" pitchFamily="34" charset="0"/>
                <a:cs typeface="Arial" panose="020B0604020202020204" pitchFamily="34" charset="0"/>
              </a:rPr>
              <a:t>Fysik</a:t>
            </a:r>
            <a:r>
              <a:rPr lang="en-GB" altLang="en-US" sz="500" dirty="0">
                <a:latin typeface="Arial" panose="020B0604020202020204" pitchFamily="34" charset="0"/>
                <a:ea typeface="Tuffy" panose="020B0603060100000000" pitchFamily="34" charset="0"/>
                <a:cs typeface="Arial" panose="020B0604020202020204" pitchFamily="34" charset="0"/>
              </a:rPr>
              <a:t> bind I (@wikipedia.com) - granted under creative commons licence – attribution</a:t>
            </a:r>
          </a:p>
        </p:txBody>
      </p:sp>
    </p:spTree>
    <p:extLst>
      <p:ext uri="{BB962C8B-B14F-4D97-AF65-F5344CB8AC3E}">
        <p14:creationId xmlns:p14="http://schemas.microsoft.com/office/powerpoint/2010/main" val="102986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154</TotalTime>
  <Words>1322</Words>
  <Application>Microsoft Office PowerPoint</Application>
  <PresentationFormat>On-screen Show (4:3)</PresentationFormat>
  <Paragraphs>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Twinkl</vt:lpstr>
      <vt:lpstr>Calibri</vt:lpstr>
      <vt:lpstr>Arial</vt:lpstr>
      <vt:lpstr>Twinkl SemiBold</vt:lpstr>
      <vt:lpstr>Office Theme</vt:lpstr>
      <vt:lpstr>PowerPoint Presentation</vt:lpstr>
      <vt:lpstr>Early Life</vt:lpstr>
      <vt:lpstr>The Telephone</vt:lpstr>
      <vt:lpstr>The Telephone</vt:lpstr>
      <vt:lpstr>The Telephone</vt:lpstr>
      <vt:lpstr>Work with Deaf People</vt:lpstr>
      <vt:lpstr>Work with Deaf People</vt:lpstr>
      <vt:lpstr>Work with Sound</vt:lpstr>
      <vt:lpstr>Work with Sound</vt:lpstr>
      <vt:lpstr>Controversy</vt:lpstr>
      <vt:lpstr>Controversy</vt:lpstr>
      <vt:lpstr>First Invention</vt:lpstr>
      <vt:lpstr>His Legacy</vt:lpstr>
      <vt:lpstr>His Legacy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Mellish3, Linda</cp:lastModifiedBy>
  <cp:revision>12</cp:revision>
  <dcterms:created xsi:type="dcterms:W3CDTF">2017-01-31T13:25:44Z</dcterms:created>
  <dcterms:modified xsi:type="dcterms:W3CDTF">2021-01-06T14:36:50Z</dcterms:modified>
</cp:coreProperties>
</file>