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7"/>
  </p:notesMasterIdLst>
  <p:handoutMasterIdLst>
    <p:handoutMasterId r:id="rId18"/>
  </p:handoutMasterIdLst>
  <p:sldIdLst>
    <p:sldId id="258" r:id="rId2"/>
    <p:sldId id="264" r:id="rId3"/>
    <p:sldId id="268" r:id="rId4"/>
    <p:sldId id="269" r:id="rId5"/>
    <p:sldId id="270" r:id="rId6"/>
    <p:sldId id="271" r:id="rId7"/>
    <p:sldId id="274" r:id="rId8"/>
    <p:sldId id="272" r:id="rId9"/>
    <p:sldId id="273" r:id="rId10"/>
    <p:sldId id="275" r:id="rId11"/>
    <p:sldId id="276" r:id="rId12"/>
    <p:sldId id="277" r:id="rId13"/>
    <p:sldId id="278" r:id="rId14"/>
    <p:sldId id="279" r:id="rId15"/>
    <p:sldId id="267" r:id="rId16"/>
  </p:sldIdLst>
  <p:sldSz cx="9144000" cy="6858000" type="screen4x3"/>
  <p:notesSz cx="6858000" cy="9144000"/>
  <p:embeddedFontLst>
    <p:embeddedFont>
      <p:font typeface="Calibri" panose="020F0502020204030204" pitchFamily="34" charset="0"/>
      <p:regular r:id="rId19"/>
      <p:bold r:id="rId20"/>
      <p:italic r:id="rId21"/>
      <p:boldItalic r:id="rId22"/>
    </p:embeddedFont>
    <p:embeddedFont>
      <p:font typeface="Twinkl" panose="020B0604020202020204" charset="0"/>
      <p:regular r:id="rId23"/>
      <p:bold r:id="rId24"/>
    </p:embeddedFont>
    <p:embeddedFont>
      <p:font typeface="Twinkl SemiBold" charset="0"/>
      <p:bold r:id="rId25"/>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B1E3"/>
    <a:srgbClr val="E52122"/>
    <a:srgbClr val="CEDF98"/>
    <a:srgbClr val="DE1E5A"/>
    <a:srgbClr val="18A0DB"/>
    <a:srgbClr val="BC0105"/>
    <a:srgbClr val="80C1EB"/>
    <a:srgbClr val="ACDD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64" autoAdjust="0"/>
    <p:restoredTop sz="94660"/>
  </p:normalViewPr>
  <p:slideViewPr>
    <p:cSldViewPr snapToGrid="0" showGuides="1">
      <p:cViewPr varScale="1">
        <p:scale>
          <a:sx n="78" d="100"/>
          <a:sy n="78" d="100"/>
        </p:scale>
        <p:origin x="1818" y="7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2A33365-DCFB-4E46-B20D-D0818854A80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99FB4E0F-30CC-4EF5-B9FF-C0596AE5B8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462C88B8-887D-46A9-9AD5-63941FE5919B}" type="datetimeFigureOut">
              <a:rPr lang="en-GB"/>
              <a:pPr>
                <a:defRPr/>
              </a:pPr>
              <a:t>28/04/2020</a:t>
            </a:fld>
            <a:endParaRPr lang="en-GB"/>
          </a:p>
        </p:txBody>
      </p:sp>
      <p:sp>
        <p:nvSpPr>
          <p:cNvPr id="4" name="Footer Placeholder 3">
            <a:extLst>
              <a:ext uri="{FF2B5EF4-FFF2-40B4-BE49-F238E27FC236}">
                <a16:creationId xmlns:a16="http://schemas.microsoft.com/office/drawing/2014/main" id="{18FD19A1-9D51-4B77-9CA3-BACBD75A001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a:extLst>
              <a:ext uri="{FF2B5EF4-FFF2-40B4-BE49-F238E27FC236}">
                <a16:creationId xmlns:a16="http://schemas.microsoft.com/office/drawing/2014/main" id="{5F94D001-4988-4E66-A4D3-7F8B3E92A2D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85AA85AB-029E-4FF5-B516-4FC202A27A26}" type="slidenum">
              <a:rPr lang="en-GB"/>
              <a:pPr>
                <a:defRPr/>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5282C38-6801-4510-8B09-F4636F027F1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7D1F2C13-0E04-4733-95FF-5DBC48BB0790}"/>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7A6CE6E0-819C-4293-92D3-903D250D280A}" type="datetimeFigureOut">
              <a:rPr lang="en-GB"/>
              <a:pPr>
                <a:defRPr/>
              </a:pPr>
              <a:t>28/04/2020</a:t>
            </a:fld>
            <a:endParaRPr lang="en-GB"/>
          </a:p>
        </p:txBody>
      </p:sp>
      <p:sp>
        <p:nvSpPr>
          <p:cNvPr id="4" name="Slide Image Placeholder 3">
            <a:extLst>
              <a:ext uri="{FF2B5EF4-FFF2-40B4-BE49-F238E27FC236}">
                <a16:creationId xmlns:a16="http://schemas.microsoft.com/office/drawing/2014/main" id="{15DD6C03-A8A9-4F18-B032-8DB014D5F989}"/>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36976ED0-0DC2-4440-B64A-A76F3DA35B10}"/>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EE82C6FB-0AC0-4407-8D50-7FB80EC70A2E}"/>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a:extLst>
              <a:ext uri="{FF2B5EF4-FFF2-40B4-BE49-F238E27FC236}">
                <a16:creationId xmlns:a16="http://schemas.microsoft.com/office/drawing/2014/main" id="{592A8C0A-C8DE-4743-9E7E-558332E0D089}"/>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3854E2BB-0C3C-4B6D-93B2-67DB56548279}"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CBE55605-473C-4C92-B275-214BF3D19B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45A0B91A-4D3A-417A-82C7-B9401CB183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a:p>
        </p:txBody>
      </p:sp>
      <p:sp>
        <p:nvSpPr>
          <p:cNvPr id="4" name="Slide Number Placeholder 3">
            <a:extLst>
              <a:ext uri="{FF2B5EF4-FFF2-40B4-BE49-F238E27FC236}">
                <a16:creationId xmlns:a16="http://schemas.microsoft.com/office/drawing/2014/main" id="{ADD8E9A6-DFD7-4979-95C5-EC9618B06539}"/>
              </a:ext>
            </a:extLst>
          </p:cNvPr>
          <p:cNvSpPr>
            <a:spLocks noGrp="1"/>
          </p:cNvSpPr>
          <p:nvPr>
            <p:ph type="sldNum" sz="quarter" idx="5"/>
          </p:nvPr>
        </p:nvSpPr>
        <p:spPr/>
        <p:txBody>
          <a:bodyPr/>
          <a:lstStyle/>
          <a:p>
            <a:pPr>
              <a:defRPr/>
            </a:pPr>
            <a:fld id="{F89DA5F2-754F-40B5-BFCE-DEF6E013C380}" type="slidenum">
              <a:rPr lang="en-GB" smtClean="0"/>
              <a:pPr>
                <a:defRPr/>
              </a:pPr>
              <a:t>3</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5DC719C6-576F-43BE-AE6A-23D6BC85D3A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CA8B762A-5468-4590-94C1-D6C36D6B4F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a:p>
        </p:txBody>
      </p:sp>
      <p:sp>
        <p:nvSpPr>
          <p:cNvPr id="4" name="Slide Number Placeholder 3">
            <a:extLst>
              <a:ext uri="{FF2B5EF4-FFF2-40B4-BE49-F238E27FC236}">
                <a16:creationId xmlns:a16="http://schemas.microsoft.com/office/drawing/2014/main" id="{3652831D-141A-4BB7-9BEF-21B672B864BC}"/>
              </a:ext>
            </a:extLst>
          </p:cNvPr>
          <p:cNvSpPr>
            <a:spLocks noGrp="1"/>
          </p:cNvSpPr>
          <p:nvPr>
            <p:ph type="sldNum" sz="quarter" idx="5"/>
          </p:nvPr>
        </p:nvSpPr>
        <p:spPr/>
        <p:txBody>
          <a:bodyPr/>
          <a:lstStyle/>
          <a:p>
            <a:pPr>
              <a:defRPr/>
            </a:pPr>
            <a:fld id="{A85FE00C-5FC8-49E4-808E-7B99DCFD588E}" type="slidenum">
              <a:rPr lang="en-GB" smtClean="0"/>
              <a:pPr>
                <a:defRPr/>
              </a:pPr>
              <a:t>12</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2B8F3F45-2358-41FE-B353-CBC0AA30EE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7B19CFEE-5730-4327-AE28-DAFBCB28F4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a:p>
        </p:txBody>
      </p:sp>
      <p:sp>
        <p:nvSpPr>
          <p:cNvPr id="4" name="Slide Number Placeholder 3">
            <a:extLst>
              <a:ext uri="{FF2B5EF4-FFF2-40B4-BE49-F238E27FC236}">
                <a16:creationId xmlns:a16="http://schemas.microsoft.com/office/drawing/2014/main" id="{09337811-0566-4D31-979E-E043DA8D2489}"/>
              </a:ext>
            </a:extLst>
          </p:cNvPr>
          <p:cNvSpPr>
            <a:spLocks noGrp="1"/>
          </p:cNvSpPr>
          <p:nvPr>
            <p:ph type="sldNum" sz="quarter" idx="5"/>
          </p:nvPr>
        </p:nvSpPr>
        <p:spPr/>
        <p:txBody>
          <a:bodyPr/>
          <a:lstStyle/>
          <a:p>
            <a:pPr>
              <a:defRPr/>
            </a:pPr>
            <a:fld id="{0C82861A-B5F5-4E92-8D0F-5FED425DE8F0}" type="slidenum">
              <a:rPr lang="en-GB" smtClean="0"/>
              <a:pPr>
                <a:defRPr/>
              </a:pPr>
              <a:t>13</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52DDA9C8-D1B4-419F-880F-ABE317ACB3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9E7C0350-9CCC-4CA3-B81D-2E1C79DE0C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a:p>
        </p:txBody>
      </p:sp>
      <p:sp>
        <p:nvSpPr>
          <p:cNvPr id="4" name="Slide Number Placeholder 3">
            <a:extLst>
              <a:ext uri="{FF2B5EF4-FFF2-40B4-BE49-F238E27FC236}">
                <a16:creationId xmlns:a16="http://schemas.microsoft.com/office/drawing/2014/main" id="{9C19368B-75AB-4842-B4C0-422F772AB8E0}"/>
              </a:ext>
            </a:extLst>
          </p:cNvPr>
          <p:cNvSpPr>
            <a:spLocks noGrp="1"/>
          </p:cNvSpPr>
          <p:nvPr>
            <p:ph type="sldNum" sz="quarter" idx="5"/>
          </p:nvPr>
        </p:nvSpPr>
        <p:spPr/>
        <p:txBody>
          <a:bodyPr/>
          <a:lstStyle/>
          <a:p>
            <a:pPr>
              <a:defRPr/>
            </a:pPr>
            <a:fld id="{6D151749-2710-41CE-BB2F-BAD4580E8D53}" type="slidenum">
              <a:rPr lang="en-GB" smtClean="0"/>
              <a:pPr>
                <a:defRPr/>
              </a:pPr>
              <a:t>14</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7661B808-03B2-4958-BF8E-8EF536EA69C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E2F79FCD-13E8-4F3F-8855-B393DB020D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a:p>
        </p:txBody>
      </p:sp>
      <p:sp>
        <p:nvSpPr>
          <p:cNvPr id="4" name="Slide Number Placeholder 3">
            <a:extLst>
              <a:ext uri="{FF2B5EF4-FFF2-40B4-BE49-F238E27FC236}">
                <a16:creationId xmlns:a16="http://schemas.microsoft.com/office/drawing/2014/main" id="{2AC0DF82-7FDA-427D-B54E-236FF7CE482D}"/>
              </a:ext>
            </a:extLst>
          </p:cNvPr>
          <p:cNvSpPr>
            <a:spLocks noGrp="1"/>
          </p:cNvSpPr>
          <p:nvPr>
            <p:ph type="sldNum" sz="quarter" idx="5"/>
          </p:nvPr>
        </p:nvSpPr>
        <p:spPr/>
        <p:txBody>
          <a:bodyPr/>
          <a:lstStyle/>
          <a:p>
            <a:pPr>
              <a:defRPr/>
            </a:pPr>
            <a:fld id="{0479C283-3952-4723-AC43-9075CA7018EA}" type="slidenum">
              <a:rPr lang="en-GB" smtClean="0"/>
              <a:pPr>
                <a:defRPr/>
              </a:pPr>
              <a:t>4</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53E8B6A7-02F5-4199-B1A4-E506D216473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ECCC1C46-B4EA-4292-B24C-2DA1E16453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a:p>
        </p:txBody>
      </p:sp>
      <p:sp>
        <p:nvSpPr>
          <p:cNvPr id="4" name="Slide Number Placeholder 3">
            <a:extLst>
              <a:ext uri="{FF2B5EF4-FFF2-40B4-BE49-F238E27FC236}">
                <a16:creationId xmlns:a16="http://schemas.microsoft.com/office/drawing/2014/main" id="{82F820F5-ABC4-4D55-A078-20A1B8C2B494}"/>
              </a:ext>
            </a:extLst>
          </p:cNvPr>
          <p:cNvSpPr>
            <a:spLocks noGrp="1"/>
          </p:cNvSpPr>
          <p:nvPr>
            <p:ph type="sldNum" sz="quarter" idx="5"/>
          </p:nvPr>
        </p:nvSpPr>
        <p:spPr/>
        <p:txBody>
          <a:bodyPr/>
          <a:lstStyle/>
          <a:p>
            <a:pPr>
              <a:defRPr/>
            </a:pPr>
            <a:fld id="{05D094B8-C621-4379-957F-D98A0690E930}" type="slidenum">
              <a:rPr lang="en-GB" smtClean="0"/>
              <a:pPr>
                <a:defRPr/>
              </a:pPr>
              <a:t>5</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38DCE882-DEC2-4543-A665-4DDF92C6F7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62836A6A-8035-475D-A925-9A7C5D613EF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a:p>
        </p:txBody>
      </p:sp>
      <p:sp>
        <p:nvSpPr>
          <p:cNvPr id="4" name="Slide Number Placeholder 3">
            <a:extLst>
              <a:ext uri="{FF2B5EF4-FFF2-40B4-BE49-F238E27FC236}">
                <a16:creationId xmlns:a16="http://schemas.microsoft.com/office/drawing/2014/main" id="{8BA3E036-A9CD-4F33-8167-285C11D95CF4}"/>
              </a:ext>
            </a:extLst>
          </p:cNvPr>
          <p:cNvSpPr>
            <a:spLocks noGrp="1"/>
          </p:cNvSpPr>
          <p:nvPr>
            <p:ph type="sldNum" sz="quarter" idx="5"/>
          </p:nvPr>
        </p:nvSpPr>
        <p:spPr/>
        <p:txBody>
          <a:bodyPr/>
          <a:lstStyle/>
          <a:p>
            <a:pPr>
              <a:defRPr/>
            </a:pPr>
            <a:fld id="{56ED8BBF-7824-41EE-8E59-5CEFDC9209B2}" type="slidenum">
              <a:rPr lang="en-GB" smtClean="0"/>
              <a:pPr>
                <a:defRPr/>
              </a:pPr>
              <a:t>6</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84ED466F-2D42-49F8-82B2-5D0F50E9A6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6936814E-05E9-417C-8AC2-955DC352669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a:p>
        </p:txBody>
      </p:sp>
      <p:sp>
        <p:nvSpPr>
          <p:cNvPr id="4" name="Slide Number Placeholder 3">
            <a:extLst>
              <a:ext uri="{FF2B5EF4-FFF2-40B4-BE49-F238E27FC236}">
                <a16:creationId xmlns:a16="http://schemas.microsoft.com/office/drawing/2014/main" id="{5862C667-5B7A-423E-8022-A9C82F4B780A}"/>
              </a:ext>
            </a:extLst>
          </p:cNvPr>
          <p:cNvSpPr>
            <a:spLocks noGrp="1"/>
          </p:cNvSpPr>
          <p:nvPr>
            <p:ph type="sldNum" sz="quarter" idx="5"/>
          </p:nvPr>
        </p:nvSpPr>
        <p:spPr/>
        <p:txBody>
          <a:bodyPr/>
          <a:lstStyle/>
          <a:p>
            <a:pPr>
              <a:defRPr/>
            </a:pPr>
            <a:fld id="{CDC4FA41-37DF-4788-AF67-C849DD94C52A}" type="slidenum">
              <a:rPr lang="en-GB" smtClean="0"/>
              <a:pPr>
                <a:defRPr/>
              </a:pPr>
              <a:t>7</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55712E55-2E53-4CC0-AC5A-2570636C232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5B75FA75-3120-436F-9C25-08E7C3A31FC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a:p>
        </p:txBody>
      </p:sp>
      <p:sp>
        <p:nvSpPr>
          <p:cNvPr id="4" name="Slide Number Placeholder 3">
            <a:extLst>
              <a:ext uri="{FF2B5EF4-FFF2-40B4-BE49-F238E27FC236}">
                <a16:creationId xmlns:a16="http://schemas.microsoft.com/office/drawing/2014/main" id="{A079454F-622C-4B60-BEDB-1B07F017ECF6}"/>
              </a:ext>
            </a:extLst>
          </p:cNvPr>
          <p:cNvSpPr>
            <a:spLocks noGrp="1"/>
          </p:cNvSpPr>
          <p:nvPr>
            <p:ph type="sldNum" sz="quarter" idx="5"/>
          </p:nvPr>
        </p:nvSpPr>
        <p:spPr/>
        <p:txBody>
          <a:bodyPr/>
          <a:lstStyle/>
          <a:p>
            <a:pPr>
              <a:defRPr/>
            </a:pPr>
            <a:fld id="{2ED5CB48-5467-4D4E-AAD5-89D0A6754290}" type="slidenum">
              <a:rPr lang="en-GB" smtClean="0"/>
              <a:pPr>
                <a:defRPr/>
              </a:pPr>
              <a:t>8</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03DBCF20-4223-4CF5-A03B-E1CAD64C03C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94580840-36A2-4179-BD4F-C121F834DC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a:p>
        </p:txBody>
      </p:sp>
      <p:sp>
        <p:nvSpPr>
          <p:cNvPr id="4" name="Slide Number Placeholder 3">
            <a:extLst>
              <a:ext uri="{FF2B5EF4-FFF2-40B4-BE49-F238E27FC236}">
                <a16:creationId xmlns:a16="http://schemas.microsoft.com/office/drawing/2014/main" id="{78579E7D-FEEC-4838-A926-918808F434D1}"/>
              </a:ext>
            </a:extLst>
          </p:cNvPr>
          <p:cNvSpPr>
            <a:spLocks noGrp="1"/>
          </p:cNvSpPr>
          <p:nvPr>
            <p:ph type="sldNum" sz="quarter" idx="5"/>
          </p:nvPr>
        </p:nvSpPr>
        <p:spPr/>
        <p:txBody>
          <a:bodyPr/>
          <a:lstStyle/>
          <a:p>
            <a:pPr>
              <a:defRPr/>
            </a:pPr>
            <a:fld id="{6EE0AC8A-7126-4770-8679-9DE3404562D0}" type="slidenum">
              <a:rPr lang="en-GB" smtClean="0"/>
              <a:pPr>
                <a:defRPr/>
              </a:pPr>
              <a:t>9</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7BE656E0-5E6D-42B5-B625-F662C97AD8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CC8028EF-F62C-4397-BB89-9274691EB5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a:p>
        </p:txBody>
      </p:sp>
      <p:sp>
        <p:nvSpPr>
          <p:cNvPr id="4" name="Slide Number Placeholder 3">
            <a:extLst>
              <a:ext uri="{FF2B5EF4-FFF2-40B4-BE49-F238E27FC236}">
                <a16:creationId xmlns:a16="http://schemas.microsoft.com/office/drawing/2014/main" id="{ED11E892-EC00-4B84-8230-B64BA7AB2226}"/>
              </a:ext>
            </a:extLst>
          </p:cNvPr>
          <p:cNvSpPr>
            <a:spLocks noGrp="1"/>
          </p:cNvSpPr>
          <p:nvPr>
            <p:ph type="sldNum" sz="quarter" idx="5"/>
          </p:nvPr>
        </p:nvSpPr>
        <p:spPr/>
        <p:txBody>
          <a:bodyPr/>
          <a:lstStyle/>
          <a:p>
            <a:pPr>
              <a:defRPr/>
            </a:pPr>
            <a:fld id="{7EE84707-E8B1-4070-B56B-B695D5072550}" type="slidenum">
              <a:rPr lang="en-GB" smtClean="0"/>
              <a:pPr>
                <a:defRPr/>
              </a:pPr>
              <a:t>10</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125CB22F-858F-44E3-A96C-C92ACBDED93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1366AA3E-7749-4271-A792-3BCEEDB201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a:p>
        </p:txBody>
      </p:sp>
      <p:sp>
        <p:nvSpPr>
          <p:cNvPr id="4" name="Slide Number Placeholder 3">
            <a:extLst>
              <a:ext uri="{FF2B5EF4-FFF2-40B4-BE49-F238E27FC236}">
                <a16:creationId xmlns:a16="http://schemas.microsoft.com/office/drawing/2014/main" id="{FD2CF8CF-137F-4C76-8820-830235CBDD74}"/>
              </a:ext>
            </a:extLst>
          </p:cNvPr>
          <p:cNvSpPr>
            <a:spLocks noGrp="1"/>
          </p:cNvSpPr>
          <p:nvPr>
            <p:ph type="sldNum" sz="quarter" idx="5"/>
          </p:nvPr>
        </p:nvSpPr>
        <p:spPr/>
        <p:txBody>
          <a:bodyPr/>
          <a:lstStyle/>
          <a:p>
            <a:pPr>
              <a:defRPr/>
            </a:pPr>
            <a:fld id="{E1730EE3-288F-4F78-B040-D732A7A54488}" type="slidenum">
              <a:rPr lang="en-GB" smtClean="0"/>
              <a:pPr>
                <a:defRPr/>
              </a:pPr>
              <a:t>11</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237DD6E6-A536-438A-A0A9-2547771D2B3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8894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52DBD3F8-F3BB-4350-B858-F4E887C8BF6A}"/>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a:extLst>
              <a:ext uri="{FF2B5EF4-FFF2-40B4-BE49-F238E27FC236}">
                <a16:creationId xmlns:a16="http://schemas.microsoft.com/office/drawing/2014/main" id="{468EDD8F-EB59-4496-90D4-5F6A1E5AC09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7106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1386A172-A564-45FF-8F4D-63CA08A2B50E}"/>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642083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ounded Rectangle 6">
            <a:extLst>
              <a:ext uri="{FF2B5EF4-FFF2-40B4-BE49-F238E27FC236}">
                <a16:creationId xmlns:a16="http://schemas.microsoft.com/office/drawing/2014/main" id="{E4BD9F6F-4210-4D0B-B701-F779C56FE4DE}"/>
              </a:ext>
            </a:extLst>
          </p:cNvPr>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7">
            <a:extLst>
              <a:ext uri="{FF2B5EF4-FFF2-40B4-BE49-F238E27FC236}">
                <a16:creationId xmlns:a16="http://schemas.microsoft.com/office/drawing/2014/main" id="{AB16799A-33C4-41E4-85FA-6FC6EFA7A84E}"/>
              </a:ext>
            </a:extLst>
          </p:cNvPr>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a:extLst>
              <a:ext uri="{FF2B5EF4-FFF2-40B4-BE49-F238E27FC236}">
                <a16:creationId xmlns:a16="http://schemas.microsoft.com/office/drawing/2014/main" id="{058C9E3D-BEDA-4969-9C55-422FF5B87DD2}"/>
              </a:ext>
            </a:extLst>
          </p:cNvPr>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a:extLst>
              <a:ext uri="{FF2B5EF4-FFF2-40B4-BE49-F238E27FC236}">
                <a16:creationId xmlns:a16="http://schemas.microsoft.com/office/drawing/2014/main" id="{B401AE9B-9742-4606-BA29-000B57117AA3}"/>
              </a:ext>
            </a:extLst>
          </p:cNvPr>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a:extLst>
              <a:ext uri="{FF2B5EF4-FFF2-40B4-BE49-F238E27FC236}">
                <a16:creationId xmlns:a16="http://schemas.microsoft.com/office/drawing/2014/main" id="{588BC463-BE6B-4D49-8B98-D430596D5BDB}"/>
              </a:ext>
            </a:extLst>
          </p:cNvPr>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95847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355B0438-AA1B-4DBA-8F9E-062080FA51B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91799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4F776DF-5E2B-466B-802D-598D04B153D8}"/>
              </a:ext>
            </a:extLst>
          </p:cNvPr>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96F138D8-C738-4AF7-9FCD-010B8CEC4B86}"/>
              </a:ext>
            </a:extLst>
          </p:cNvPr>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slide" Target="slide13.xml"/><Relationship Id="rId7"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slide" Target="slide7.xml"/><Relationship Id="rId4" Type="http://schemas.openxmlformats.org/officeDocument/2006/relationships/slide" Target="slide12.xml"/></Relationships>
</file>

<file path=ppt/slides/_rels/slide14.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slide" Target="slide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a:extLst>
              <a:ext uri="{FF2B5EF4-FFF2-40B4-BE49-F238E27FC236}">
                <a16:creationId xmlns:a16="http://schemas.microsoft.com/office/drawing/2014/main" id="{D089DED2-803D-49AF-AFE7-40BB66A4ABC2}"/>
              </a:ext>
            </a:extLst>
          </p:cNvPr>
          <p:cNvSpPr>
            <a:spLocks noChangeArrowheads="1"/>
          </p:cNvSpPr>
          <p:nvPr/>
        </p:nvSpPr>
        <p:spPr bwMode="auto">
          <a:xfrm>
            <a:off x="747713" y="784225"/>
            <a:ext cx="3662362" cy="402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a:solidFill>
                  <a:schemeClr val="tx1"/>
                </a:solidFill>
              </a:rPr>
              <a:t>Eighteen hours after the first eruption, there was another. This time the eruption had such force, one side of the mountain blew up. A huge cloud of rock, ash and gas hurtled down the slopes towards Pompeii.</a:t>
            </a:r>
          </a:p>
          <a:p>
            <a:pPr>
              <a:lnSpc>
                <a:spcPct val="100000"/>
              </a:lnSpc>
              <a:spcBef>
                <a:spcPct val="0"/>
              </a:spcBef>
              <a:buFontTx/>
              <a:buNone/>
            </a:pPr>
            <a:endParaRPr lang="en-GB" altLang="en-US">
              <a:solidFill>
                <a:schemeClr val="tx1"/>
              </a:solidFill>
            </a:endParaRPr>
          </a:p>
          <a:p>
            <a:pPr>
              <a:lnSpc>
                <a:spcPct val="100000"/>
              </a:lnSpc>
              <a:spcBef>
                <a:spcPct val="0"/>
              </a:spcBef>
              <a:buFontTx/>
              <a:buNone/>
            </a:pPr>
            <a:r>
              <a:rPr lang="en-GB" altLang="en-US">
                <a:solidFill>
                  <a:schemeClr val="tx1"/>
                </a:solidFill>
              </a:rPr>
              <a:t>The citizens tried to flee. But it was too late.</a:t>
            </a:r>
          </a:p>
          <a:p>
            <a:pPr>
              <a:lnSpc>
                <a:spcPct val="100000"/>
              </a:lnSpc>
              <a:spcBef>
                <a:spcPct val="0"/>
              </a:spcBef>
              <a:buFontTx/>
              <a:buNone/>
            </a:pPr>
            <a:endParaRPr lang="en-GB" altLang="en-US">
              <a:solidFill>
                <a:schemeClr val="tx1"/>
              </a:solidFill>
            </a:endParaRPr>
          </a:p>
          <a:p>
            <a:pPr>
              <a:lnSpc>
                <a:spcPct val="100000"/>
              </a:lnSpc>
              <a:spcBef>
                <a:spcPct val="0"/>
              </a:spcBef>
              <a:buFontTx/>
              <a:buNone/>
            </a:pPr>
            <a:r>
              <a:rPr lang="en-GB" altLang="en-US">
                <a:solidFill>
                  <a:schemeClr val="tx1"/>
                </a:solidFill>
              </a:rPr>
              <a:t>The citizens were buried in seconds where they stood, in a layer of ash around 9m thick.</a:t>
            </a:r>
          </a:p>
        </p:txBody>
      </p:sp>
      <p:sp>
        <p:nvSpPr>
          <p:cNvPr id="24579" name="TextBox 21">
            <a:extLst>
              <a:ext uri="{FF2B5EF4-FFF2-40B4-BE49-F238E27FC236}">
                <a16:creationId xmlns:a16="http://schemas.microsoft.com/office/drawing/2014/main" id="{F96CBA2C-4CBD-4808-A438-F4720C8CFD75}"/>
              </a:ext>
            </a:extLst>
          </p:cNvPr>
          <p:cNvSpPr txBox="1">
            <a:spLocks noChangeArrowheads="1"/>
          </p:cNvSpPr>
          <p:nvPr/>
        </p:nvSpPr>
        <p:spPr bwMode="auto">
          <a:xfrm>
            <a:off x="2790825" y="6281738"/>
            <a:ext cx="3565525"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500">
                <a:solidFill>
                  <a:schemeClr val="tx1"/>
                </a:solidFill>
                <a:latin typeface="Arial" panose="020B0604020202020204" pitchFamily="34" charset="0"/>
                <a:ea typeface="Tuffy" panose="020B0603060100000000" pitchFamily="34" charset="0"/>
                <a:cs typeface="Arial" panose="020B0604020202020204" pitchFamily="34" charset="0"/>
              </a:rPr>
              <a:t>Photo courtesy of Leonora (Ellie) Enking, gnuckx(@flickr.com) - granted under creative commons licence – attribution</a:t>
            </a:r>
          </a:p>
        </p:txBody>
      </p:sp>
      <p:pic>
        <p:nvPicPr>
          <p:cNvPr id="24580" name="Picture 3">
            <a:extLst>
              <a:ext uri="{FF2B5EF4-FFF2-40B4-BE49-F238E27FC236}">
                <a16:creationId xmlns:a16="http://schemas.microsoft.com/office/drawing/2014/main" id="{6E184289-C4BD-47E2-9C93-79FE07E7E9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33950" y="784225"/>
            <a:ext cx="3370263"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6">
            <a:extLst>
              <a:ext uri="{FF2B5EF4-FFF2-40B4-BE49-F238E27FC236}">
                <a16:creationId xmlns:a16="http://schemas.microsoft.com/office/drawing/2014/main" id="{8239684C-5B71-4AAE-867B-7738E73A144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33950" y="3852863"/>
            <a:ext cx="3370263"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animEffect transition="in" filter="fade">
                                      <p:cBhvr>
                                        <p:cTn id="7" dur="500"/>
                                        <p:tgtEl>
                                          <p:spTgt spid="1536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364">
                                            <p:txEl>
                                              <p:pRg st="2" end="2"/>
                                            </p:txEl>
                                          </p:spTgt>
                                        </p:tgtEl>
                                        <p:attrNameLst>
                                          <p:attrName>style.visibility</p:attrName>
                                        </p:attrNameLst>
                                      </p:cBhvr>
                                      <p:to>
                                        <p:strVal val="visible"/>
                                      </p:to>
                                    </p:set>
                                    <p:animEffect transition="in" filter="fade">
                                      <p:cBhvr>
                                        <p:cTn id="12" dur="500"/>
                                        <p:tgtEl>
                                          <p:spTgt spid="15364">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5364">
                                            <p:txEl>
                                              <p:pRg st="4" end="4"/>
                                            </p:txEl>
                                          </p:spTgt>
                                        </p:tgtEl>
                                        <p:attrNameLst>
                                          <p:attrName>style.visibility</p:attrName>
                                        </p:attrNameLst>
                                      </p:cBhvr>
                                      <p:to>
                                        <p:strVal val="visible"/>
                                      </p:to>
                                    </p:set>
                                    <p:animEffect transition="in" filter="fade">
                                      <p:cBhvr>
                                        <p:cTn id="17" dur="500"/>
                                        <p:tgtEl>
                                          <p:spTgt spid="153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a:extLst>
              <a:ext uri="{FF2B5EF4-FFF2-40B4-BE49-F238E27FC236}">
                <a16:creationId xmlns:a16="http://schemas.microsoft.com/office/drawing/2014/main" id="{CD0963AF-774D-4A0F-B2F8-612B8ADD6085}"/>
              </a:ext>
            </a:extLst>
          </p:cNvPr>
          <p:cNvSpPr>
            <a:spLocks noChangeArrowheads="1"/>
          </p:cNvSpPr>
          <p:nvPr/>
        </p:nvSpPr>
        <p:spPr bwMode="auto">
          <a:xfrm>
            <a:off x="747713" y="784225"/>
            <a:ext cx="3662362"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a:solidFill>
                  <a:schemeClr val="tx1"/>
                </a:solidFill>
              </a:rPr>
              <a:t>Because the area around Mount Vesuvius remained uninhabitable, the towns of Pompeii and Herculaneum were undiscovered until 1748. </a:t>
            </a:r>
          </a:p>
          <a:p>
            <a:pPr>
              <a:lnSpc>
                <a:spcPct val="100000"/>
              </a:lnSpc>
              <a:spcBef>
                <a:spcPct val="0"/>
              </a:spcBef>
              <a:buFontTx/>
              <a:buNone/>
            </a:pPr>
            <a:endParaRPr lang="en-GB" altLang="en-US">
              <a:solidFill>
                <a:schemeClr val="tx1"/>
              </a:solidFill>
            </a:endParaRPr>
          </a:p>
          <a:p>
            <a:pPr>
              <a:lnSpc>
                <a:spcPct val="100000"/>
              </a:lnSpc>
              <a:spcBef>
                <a:spcPct val="0"/>
              </a:spcBef>
              <a:buFontTx/>
              <a:buNone/>
            </a:pPr>
            <a:endParaRPr lang="en-GB" altLang="en-US">
              <a:solidFill>
                <a:schemeClr val="tx1"/>
              </a:solidFill>
            </a:endParaRPr>
          </a:p>
          <a:p>
            <a:pPr>
              <a:lnSpc>
                <a:spcPct val="100000"/>
              </a:lnSpc>
              <a:spcBef>
                <a:spcPct val="0"/>
              </a:spcBef>
              <a:buFontTx/>
              <a:buNone/>
            </a:pPr>
            <a:r>
              <a:rPr lang="en-GB" altLang="en-US">
                <a:solidFill>
                  <a:schemeClr val="tx1"/>
                </a:solidFill>
              </a:rPr>
              <a:t>Nearly 2000 years later in 1997, the whole city of Pompeii was finally uncovered.</a:t>
            </a:r>
          </a:p>
          <a:p>
            <a:pPr>
              <a:lnSpc>
                <a:spcPct val="100000"/>
              </a:lnSpc>
              <a:spcBef>
                <a:spcPct val="0"/>
              </a:spcBef>
              <a:buFontTx/>
              <a:buNone/>
            </a:pPr>
            <a:endParaRPr lang="en-GB" altLang="en-US">
              <a:solidFill>
                <a:schemeClr val="tx1"/>
              </a:solidFill>
            </a:endParaRPr>
          </a:p>
          <a:p>
            <a:pPr>
              <a:lnSpc>
                <a:spcPct val="100000"/>
              </a:lnSpc>
              <a:spcBef>
                <a:spcPct val="0"/>
              </a:spcBef>
              <a:buFontTx/>
              <a:buNone/>
            </a:pPr>
            <a:endParaRPr lang="en-GB" altLang="en-US">
              <a:solidFill>
                <a:schemeClr val="tx1"/>
              </a:solidFill>
            </a:endParaRPr>
          </a:p>
          <a:p>
            <a:pPr>
              <a:lnSpc>
                <a:spcPct val="100000"/>
              </a:lnSpc>
              <a:spcBef>
                <a:spcPct val="0"/>
              </a:spcBef>
              <a:buFontTx/>
              <a:buNone/>
            </a:pPr>
            <a:r>
              <a:rPr lang="en-GB" altLang="en-US">
                <a:solidFill>
                  <a:schemeClr val="tx1"/>
                </a:solidFill>
              </a:rPr>
              <a:t>Today you can walk the paved streets of the Roman towns and marvel at the stone and concrete structures that were preserved in the volcanic ash.</a:t>
            </a:r>
          </a:p>
        </p:txBody>
      </p:sp>
      <p:sp>
        <p:nvSpPr>
          <p:cNvPr id="26627" name="TextBox 21">
            <a:extLst>
              <a:ext uri="{FF2B5EF4-FFF2-40B4-BE49-F238E27FC236}">
                <a16:creationId xmlns:a16="http://schemas.microsoft.com/office/drawing/2014/main" id="{67DF3114-F80B-4F72-8307-6C780D915C60}"/>
              </a:ext>
            </a:extLst>
          </p:cNvPr>
          <p:cNvSpPr txBox="1">
            <a:spLocks noChangeArrowheads="1"/>
          </p:cNvSpPr>
          <p:nvPr/>
        </p:nvSpPr>
        <p:spPr bwMode="auto">
          <a:xfrm>
            <a:off x="2790825" y="6281738"/>
            <a:ext cx="3565525"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500">
                <a:solidFill>
                  <a:schemeClr val="tx1"/>
                </a:solidFill>
                <a:latin typeface="Arial" panose="020B0604020202020204" pitchFamily="34" charset="0"/>
                <a:ea typeface="Tuffy" panose="020B0603060100000000" pitchFamily="34" charset="0"/>
                <a:cs typeface="Arial" panose="020B0604020202020204" pitchFamily="34" charset="0"/>
              </a:rPr>
              <a:t>Photo courtesy of Graham-H(@pixabay.com) - granted under creative commons licence – attribution</a:t>
            </a:r>
          </a:p>
        </p:txBody>
      </p:sp>
      <p:pic>
        <p:nvPicPr>
          <p:cNvPr id="26628" name="Picture 2">
            <a:extLst>
              <a:ext uri="{FF2B5EF4-FFF2-40B4-BE49-F238E27FC236}">
                <a16:creationId xmlns:a16="http://schemas.microsoft.com/office/drawing/2014/main" id="{1754AE84-210E-4D15-AA68-C9BE898758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4075" y="784225"/>
            <a:ext cx="3251200"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a:extLst>
              <a:ext uri="{FF2B5EF4-FFF2-40B4-BE49-F238E27FC236}">
                <a16:creationId xmlns:a16="http://schemas.microsoft.com/office/drawing/2014/main" id="{C25C9BFA-BDFD-4F37-989F-AE6986190ED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64075" y="3843338"/>
            <a:ext cx="3251200" cy="170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animEffect transition="in" filter="fade">
                                      <p:cBhvr>
                                        <p:cTn id="7" dur="500"/>
                                        <p:tgtEl>
                                          <p:spTgt spid="1536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364">
                                            <p:txEl>
                                              <p:pRg st="3" end="3"/>
                                            </p:txEl>
                                          </p:spTgt>
                                        </p:tgtEl>
                                        <p:attrNameLst>
                                          <p:attrName>style.visibility</p:attrName>
                                        </p:attrNameLst>
                                      </p:cBhvr>
                                      <p:to>
                                        <p:strVal val="visible"/>
                                      </p:to>
                                    </p:set>
                                    <p:animEffect transition="in" filter="fade">
                                      <p:cBhvr>
                                        <p:cTn id="12" dur="500"/>
                                        <p:tgtEl>
                                          <p:spTgt spid="15364">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5364">
                                            <p:txEl>
                                              <p:pRg st="6" end="6"/>
                                            </p:txEl>
                                          </p:spTgt>
                                        </p:tgtEl>
                                        <p:attrNameLst>
                                          <p:attrName>style.visibility</p:attrName>
                                        </p:attrNameLst>
                                      </p:cBhvr>
                                      <p:to>
                                        <p:strVal val="visible"/>
                                      </p:to>
                                    </p:set>
                                    <p:animEffect transition="in" filter="fade">
                                      <p:cBhvr>
                                        <p:cTn id="17" dur="500"/>
                                        <p:tgtEl>
                                          <p:spTgt spid="1536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a:extLst>
              <a:ext uri="{FF2B5EF4-FFF2-40B4-BE49-F238E27FC236}">
                <a16:creationId xmlns:a16="http://schemas.microsoft.com/office/drawing/2014/main" id="{0A7FC1CC-04D2-4299-A51B-97B4C4B17F42}"/>
              </a:ext>
            </a:extLst>
          </p:cNvPr>
          <p:cNvSpPr>
            <a:spLocks noChangeArrowheads="1"/>
          </p:cNvSpPr>
          <p:nvPr/>
        </p:nvSpPr>
        <p:spPr bwMode="auto">
          <a:xfrm>
            <a:off x="747713" y="784225"/>
            <a:ext cx="59769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b="1">
                <a:solidFill>
                  <a:srgbClr val="4DB1E3"/>
                </a:solidFill>
                <a:hlinkClick r:id="rId3" action="ppaction://hlinksldjump"/>
              </a:rPr>
              <a:t>Archaeologists</a:t>
            </a:r>
            <a:r>
              <a:rPr lang="en-GB" altLang="en-US">
                <a:solidFill>
                  <a:schemeClr val="tx1"/>
                </a:solidFill>
              </a:rPr>
              <a:t> were also amazed to discover the imprints of the bodies of the citizens. They made plaster casts of these that show where the people fell on the day of the eruption.</a:t>
            </a:r>
          </a:p>
          <a:p>
            <a:pPr>
              <a:lnSpc>
                <a:spcPct val="100000"/>
              </a:lnSpc>
              <a:spcBef>
                <a:spcPct val="0"/>
              </a:spcBef>
              <a:buFontTx/>
              <a:buNone/>
            </a:pPr>
            <a:endParaRPr lang="en-GB" altLang="en-US">
              <a:solidFill>
                <a:schemeClr val="tx1"/>
              </a:solidFill>
            </a:endParaRPr>
          </a:p>
          <a:p>
            <a:pPr>
              <a:lnSpc>
                <a:spcPct val="100000"/>
              </a:lnSpc>
              <a:spcBef>
                <a:spcPct val="0"/>
              </a:spcBef>
              <a:buFontTx/>
              <a:buNone/>
            </a:pPr>
            <a:r>
              <a:rPr lang="en-GB" altLang="en-US">
                <a:solidFill>
                  <a:schemeClr val="tx1"/>
                </a:solidFill>
              </a:rPr>
              <a:t>Visitors to Pompeii can observe beautifully preserved mosaics and paintings. These artefacts help us understand more about Roman life.</a:t>
            </a:r>
          </a:p>
        </p:txBody>
      </p:sp>
      <p:sp>
        <p:nvSpPr>
          <p:cNvPr id="28675" name="TextBox 21">
            <a:extLst>
              <a:ext uri="{FF2B5EF4-FFF2-40B4-BE49-F238E27FC236}">
                <a16:creationId xmlns:a16="http://schemas.microsoft.com/office/drawing/2014/main" id="{6BBD8D10-DA1E-41F1-A9DD-0D014F799A6F}"/>
              </a:ext>
            </a:extLst>
          </p:cNvPr>
          <p:cNvSpPr txBox="1">
            <a:spLocks noChangeArrowheads="1"/>
          </p:cNvSpPr>
          <p:nvPr/>
        </p:nvSpPr>
        <p:spPr bwMode="auto">
          <a:xfrm>
            <a:off x="2667000" y="6262688"/>
            <a:ext cx="3800475" cy="12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500">
                <a:solidFill>
                  <a:schemeClr val="tx1"/>
                </a:solidFill>
                <a:latin typeface="Arial" panose="020B0604020202020204" pitchFamily="34" charset="0"/>
                <a:ea typeface="Tuffy" panose="020B0603060100000000" pitchFamily="34" charset="0"/>
                <a:cs typeface="Arial" panose="020B0604020202020204" pitchFamily="34" charset="0"/>
              </a:rPr>
              <a:t>Photo courtesy of k6gmf6, Wingrid1979, travelspot, SCAPIN(@flickr.com) - granted under creative commons licence – attribution</a:t>
            </a:r>
          </a:p>
        </p:txBody>
      </p:sp>
      <p:pic>
        <p:nvPicPr>
          <p:cNvPr id="4" name="Picture 3">
            <a:extLst>
              <a:ext uri="{FF2B5EF4-FFF2-40B4-BE49-F238E27FC236}">
                <a16:creationId xmlns:a16="http://schemas.microsoft.com/office/drawing/2014/main" id="{0652E24D-482B-4E36-A6EC-9C7332F9B83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0275" y="3359150"/>
            <a:ext cx="2092325"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A707E378-F38C-41E9-8728-61FA80C0E5F8}"/>
              </a:ext>
            </a:extLst>
          </p:cNvPr>
          <p:cNvPicPr>
            <a:picLocks noChangeAspect="1"/>
          </p:cNvPicPr>
          <p:nvPr/>
        </p:nvPicPr>
        <p:blipFill>
          <a:blip r:embed="rId5">
            <a:extLst>
              <a:ext uri="{28A0092B-C50C-407E-A947-70E740481C1C}">
                <a14:useLocalDpi xmlns:a14="http://schemas.microsoft.com/office/drawing/2010/main" val="0"/>
              </a:ext>
            </a:extLst>
          </a:blip>
          <a:srcRect t="24345" b="17221"/>
          <a:stretch>
            <a:fillRect/>
          </a:stretch>
        </p:blipFill>
        <p:spPr bwMode="auto">
          <a:xfrm>
            <a:off x="7008813" y="2074863"/>
            <a:ext cx="1298575"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1686AC50-871D-4CF2-B7DF-17B1F720C8C4}"/>
              </a:ext>
            </a:extLst>
          </p:cNvPr>
          <p:cNvPicPr>
            <a:picLocks noChangeAspect="1"/>
          </p:cNvPicPr>
          <p:nvPr/>
        </p:nvPicPr>
        <p:blipFill>
          <a:blip r:embed="rId6">
            <a:extLst>
              <a:ext uri="{28A0092B-C50C-407E-A947-70E740481C1C}">
                <a14:useLocalDpi xmlns:a14="http://schemas.microsoft.com/office/drawing/2010/main" val="0"/>
              </a:ext>
            </a:extLst>
          </a:blip>
          <a:srcRect l="33437"/>
          <a:stretch>
            <a:fillRect/>
          </a:stretch>
        </p:blipFill>
        <p:spPr bwMode="auto">
          <a:xfrm>
            <a:off x="7008813" y="784225"/>
            <a:ext cx="129857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E4D57562-2DBE-4F0C-B82A-0C6128D5296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92188" y="3359150"/>
            <a:ext cx="4967287"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animEffect transition="in" filter="fade">
                                      <p:cBhvr>
                                        <p:cTn id="7" dur="500"/>
                                        <p:tgtEl>
                                          <p:spTgt spid="1536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15364">
                                            <p:txEl>
                                              <p:pRg st="2" end="2"/>
                                            </p:txEl>
                                          </p:spTgt>
                                        </p:tgtEl>
                                        <p:attrNameLst>
                                          <p:attrName>style.visibility</p:attrName>
                                        </p:attrNameLst>
                                      </p:cBhvr>
                                      <p:to>
                                        <p:strVal val="visible"/>
                                      </p:to>
                                    </p:set>
                                    <p:animEffect transition="in" filter="fade">
                                      <p:cBhvr>
                                        <p:cTn id="18" dur="500"/>
                                        <p:tgtEl>
                                          <p:spTgt spid="15364">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a:extLst>
              <a:ext uri="{FF2B5EF4-FFF2-40B4-BE49-F238E27FC236}">
                <a16:creationId xmlns:a16="http://schemas.microsoft.com/office/drawing/2014/main" id="{72CD7109-20FD-4BCD-A525-7D65ABB5B409}"/>
              </a:ext>
            </a:extLst>
          </p:cNvPr>
          <p:cNvSpPr>
            <a:spLocks noChangeArrowheads="1"/>
          </p:cNvSpPr>
          <p:nvPr/>
        </p:nvSpPr>
        <p:spPr bwMode="auto">
          <a:xfrm>
            <a:off x="747713" y="784225"/>
            <a:ext cx="7681912"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b="1">
                <a:solidFill>
                  <a:schemeClr val="tx1"/>
                </a:solidFill>
              </a:rPr>
              <a:t>Glossary</a:t>
            </a:r>
          </a:p>
          <a:p>
            <a:pPr>
              <a:lnSpc>
                <a:spcPct val="100000"/>
              </a:lnSpc>
              <a:spcBef>
                <a:spcPct val="0"/>
              </a:spcBef>
              <a:buFontTx/>
              <a:buNone/>
            </a:pPr>
            <a:endParaRPr lang="en-GB" altLang="en-US" b="1">
              <a:solidFill>
                <a:schemeClr val="tx1"/>
              </a:solidFill>
            </a:endParaRPr>
          </a:p>
          <a:p>
            <a:pPr>
              <a:lnSpc>
                <a:spcPct val="100000"/>
              </a:lnSpc>
              <a:spcBef>
                <a:spcPct val="0"/>
              </a:spcBef>
              <a:buFontTx/>
              <a:buNone/>
            </a:pPr>
            <a:r>
              <a:rPr lang="en-GB" altLang="en-US" b="1">
                <a:solidFill>
                  <a:srgbClr val="4DB1E3"/>
                </a:solidFill>
                <a:hlinkClick r:id="rId3" action="ppaction://hlinksldjump"/>
              </a:rPr>
              <a:t>Active volcano </a:t>
            </a:r>
            <a:r>
              <a:rPr lang="en-GB" altLang="en-US">
                <a:solidFill>
                  <a:schemeClr val="tx1"/>
                </a:solidFill>
              </a:rPr>
              <a:t>A volcano that has had at least one eruption during the past 10,000 years.</a:t>
            </a:r>
          </a:p>
          <a:p>
            <a:pPr>
              <a:lnSpc>
                <a:spcPct val="100000"/>
              </a:lnSpc>
              <a:spcBef>
                <a:spcPct val="0"/>
              </a:spcBef>
              <a:buFontTx/>
              <a:buNone/>
            </a:pPr>
            <a:endParaRPr lang="en-GB" altLang="en-US">
              <a:solidFill>
                <a:srgbClr val="0000FF"/>
              </a:solidFill>
            </a:endParaRPr>
          </a:p>
          <a:p>
            <a:pPr>
              <a:lnSpc>
                <a:spcPct val="100000"/>
              </a:lnSpc>
              <a:spcBef>
                <a:spcPct val="0"/>
              </a:spcBef>
              <a:buFontTx/>
              <a:buNone/>
            </a:pPr>
            <a:r>
              <a:rPr lang="en-GB" altLang="en-US" b="1">
                <a:solidFill>
                  <a:srgbClr val="4DB1E3"/>
                </a:solidFill>
                <a:hlinkClick r:id="rId4" action="ppaction://hlinksldjump"/>
              </a:rPr>
              <a:t>Archaeologist</a:t>
            </a:r>
            <a:r>
              <a:rPr lang="en-GB" altLang="en-US" b="1">
                <a:solidFill>
                  <a:srgbClr val="0000FF"/>
                </a:solidFill>
              </a:rPr>
              <a:t> </a:t>
            </a:r>
            <a:r>
              <a:rPr lang="en-GB" altLang="en-US">
                <a:solidFill>
                  <a:schemeClr val="tx1"/>
                </a:solidFill>
              </a:rPr>
              <a:t>A person who studies human history and prehistory through the excavation of sites and the analysis of artefacts and other physical remains.</a:t>
            </a:r>
          </a:p>
          <a:p>
            <a:pPr>
              <a:lnSpc>
                <a:spcPct val="100000"/>
              </a:lnSpc>
              <a:spcBef>
                <a:spcPct val="0"/>
              </a:spcBef>
              <a:buFontTx/>
              <a:buNone/>
            </a:pPr>
            <a:endParaRPr lang="en-GB" altLang="en-US" b="1">
              <a:solidFill>
                <a:srgbClr val="0000FF"/>
              </a:solidFill>
            </a:endParaRPr>
          </a:p>
          <a:p>
            <a:pPr>
              <a:lnSpc>
                <a:spcPct val="100000"/>
              </a:lnSpc>
              <a:spcBef>
                <a:spcPct val="0"/>
              </a:spcBef>
              <a:buFontTx/>
              <a:buNone/>
            </a:pPr>
            <a:r>
              <a:rPr lang="en-GB" altLang="en-US" b="1">
                <a:solidFill>
                  <a:srgbClr val="4DB1E3"/>
                </a:solidFill>
                <a:hlinkClick r:id="rId3" action="ppaction://hlinksldjump"/>
              </a:rPr>
              <a:t>Dormant volcano</a:t>
            </a:r>
            <a:r>
              <a:rPr lang="en-GB" altLang="en-US" b="1">
                <a:solidFill>
                  <a:srgbClr val="0000FF"/>
                </a:solidFill>
              </a:rPr>
              <a:t>	</a:t>
            </a:r>
            <a:r>
              <a:rPr lang="en-GB" altLang="en-US">
                <a:solidFill>
                  <a:schemeClr val="tx1"/>
                </a:solidFill>
              </a:rPr>
              <a:t>Volcanoes that are quiet, but might possibly erupt again.</a:t>
            </a:r>
          </a:p>
          <a:p>
            <a:pPr>
              <a:lnSpc>
                <a:spcPct val="100000"/>
              </a:lnSpc>
              <a:spcBef>
                <a:spcPct val="0"/>
              </a:spcBef>
              <a:buFontTx/>
              <a:buNone/>
            </a:pPr>
            <a:endParaRPr lang="en-GB" altLang="en-US">
              <a:solidFill>
                <a:srgbClr val="0000FF"/>
              </a:solidFill>
            </a:endParaRPr>
          </a:p>
          <a:p>
            <a:pPr>
              <a:lnSpc>
                <a:spcPct val="100000"/>
              </a:lnSpc>
              <a:spcBef>
                <a:spcPct val="0"/>
              </a:spcBef>
              <a:buFontTx/>
              <a:buNone/>
            </a:pPr>
            <a:r>
              <a:rPr lang="en-GB" altLang="en-US" b="1">
                <a:solidFill>
                  <a:srgbClr val="4DB1E3"/>
                </a:solidFill>
                <a:hlinkClick r:id="rId3" action="ppaction://hlinksldjump"/>
              </a:rPr>
              <a:t>Extinct volcano </a:t>
            </a:r>
            <a:r>
              <a:rPr lang="en-GB" altLang="en-US">
                <a:solidFill>
                  <a:schemeClr val="tx1"/>
                </a:solidFill>
              </a:rPr>
              <a:t>Volcanoes that have not had an eruption for at least 10,000 years and are not expected to erupt again. </a:t>
            </a:r>
          </a:p>
          <a:p>
            <a:pPr>
              <a:lnSpc>
                <a:spcPct val="100000"/>
              </a:lnSpc>
              <a:spcBef>
                <a:spcPct val="0"/>
              </a:spcBef>
              <a:buFontTx/>
              <a:buNone/>
            </a:pPr>
            <a:endParaRPr lang="en-GB" altLang="en-US" b="1">
              <a:solidFill>
                <a:srgbClr val="0000FF"/>
              </a:solidFill>
            </a:endParaRPr>
          </a:p>
          <a:p>
            <a:pPr>
              <a:lnSpc>
                <a:spcPct val="100000"/>
              </a:lnSpc>
              <a:spcBef>
                <a:spcPct val="0"/>
              </a:spcBef>
              <a:buFontTx/>
              <a:buNone/>
            </a:pPr>
            <a:r>
              <a:rPr lang="en-GB" altLang="en-US" b="1">
                <a:solidFill>
                  <a:srgbClr val="4DB1E3"/>
                </a:solidFill>
                <a:hlinkClick r:id="rId5" action="ppaction://hlinksldjump"/>
              </a:rPr>
              <a:t>Plinian eruption</a:t>
            </a:r>
            <a:r>
              <a:rPr lang="en-GB" altLang="en-US" b="1">
                <a:solidFill>
                  <a:srgbClr val="0000FF"/>
                </a:solidFill>
              </a:rPr>
              <a:t>	</a:t>
            </a:r>
            <a:r>
              <a:rPr lang="en-GB" altLang="en-US">
                <a:solidFill>
                  <a:schemeClr val="tx1"/>
                </a:solidFill>
              </a:rPr>
              <a:t>Eruptions named after the Roman writer, Pliny the Younger who wrote the only eye witness account of his uncle, Pliny the Elder, who witnessed the 79AD eruption.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a:extLst>
              <a:ext uri="{FF2B5EF4-FFF2-40B4-BE49-F238E27FC236}">
                <a16:creationId xmlns:a16="http://schemas.microsoft.com/office/drawing/2014/main" id="{647152A3-FE42-4269-AD77-3ADB5FE28A75}"/>
              </a:ext>
            </a:extLst>
          </p:cNvPr>
          <p:cNvSpPr>
            <a:spLocks noChangeArrowheads="1"/>
          </p:cNvSpPr>
          <p:nvPr/>
        </p:nvSpPr>
        <p:spPr bwMode="auto">
          <a:xfrm>
            <a:off x="747713" y="784225"/>
            <a:ext cx="7681912"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b="1">
                <a:solidFill>
                  <a:schemeClr val="tx1"/>
                </a:solidFill>
              </a:rPr>
              <a:t>Glossary</a:t>
            </a:r>
          </a:p>
          <a:p>
            <a:pPr>
              <a:lnSpc>
                <a:spcPct val="100000"/>
              </a:lnSpc>
              <a:spcBef>
                <a:spcPct val="0"/>
              </a:spcBef>
              <a:buFontTx/>
              <a:buNone/>
            </a:pPr>
            <a:endParaRPr lang="en-GB" altLang="en-US" b="1">
              <a:solidFill>
                <a:schemeClr val="tx1"/>
              </a:solidFill>
            </a:endParaRPr>
          </a:p>
          <a:p>
            <a:pPr>
              <a:lnSpc>
                <a:spcPct val="100000"/>
              </a:lnSpc>
              <a:spcBef>
                <a:spcPct val="0"/>
              </a:spcBef>
              <a:buFontTx/>
              <a:buNone/>
            </a:pPr>
            <a:r>
              <a:rPr lang="en-GB" altLang="en-US" b="1">
                <a:solidFill>
                  <a:srgbClr val="4DB1E3"/>
                </a:solidFill>
                <a:hlinkClick r:id="rId3" action="ppaction://hlinksldjump"/>
              </a:rPr>
              <a:t>Pyroclastic flow</a:t>
            </a:r>
            <a:r>
              <a:rPr lang="en-GB" altLang="en-US" b="1">
                <a:solidFill>
                  <a:srgbClr val="0000FF"/>
                </a:solidFill>
              </a:rPr>
              <a:t>	</a:t>
            </a:r>
            <a:r>
              <a:rPr lang="en-GB" altLang="en-US">
                <a:solidFill>
                  <a:schemeClr val="tx1"/>
                </a:solidFill>
              </a:rPr>
              <a:t>Very hot ash, lava fragments, and gases that come from a volcano, typically flowing at great speed.</a:t>
            </a:r>
          </a:p>
          <a:p>
            <a:pPr>
              <a:lnSpc>
                <a:spcPct val="100000"/>
              </a:lnSpc>
              <a:spcBef>
                <a:spcPct val="0"/>
              </a:spcBef>
              <a:buFontTx/>
              <a:buNone/>
            </a:pPr>
            <a:endParaRPr lang="en-GB" altLang="en-US" b="1">
              <a:solidFill>
                <a:srgbClr val="0000FF"/>
              </a:solidFill>
            </a:endParaRPr>
          </a:p>
          <a:p>
            <a:pPr>
              <a:lnSpc>
                <a:spcPct val="100000"/>
              </a:lnSpc>
              <a:spcBef>
                <a:spcPct val="0"/>
              </a:spcBef>
              <a:buFontTx/>
              <a:buNone/>
            </a:pPr>
            <a:r>
              <a:rPr lang="en-GB" altLang="en-US" b="1">
                <a:solidFill>
                  <a:srgbClr val="4DB1E3"/>
                </a:solidFill>
                <a:hlinkClick r:id="rId4" action="ppaction://hlinksldjump"/>
              </a:rPr>
              <a:t>Stratovolcano</a:t>
            </a:r>
            <a:r>
              <a:rPr lang="en-GB" altLang="en-US" b="1">
                <a:solidFill>
                  <a:srgbClr val="0000FF"/>
                </a:solidFill>
              </a:rPr>
              <a:t> </a:t>
            </a:r>
            <a:r>
              <a:rPr lang="en-GB" altLang="en-US">
                <a:solidFill>
                  <a:schemeClr val="tx1"/>
                </a:solidFill>
              </a:rPr>
              <a:t>A volcano built up of layers of lava and ash.</a:t>
            </a:r>
          </a:p>
          <a:p>
            <a:pPr>
              <a:lnSpc>
                <a:spcPct val="100000"/>
              </a:lnSpc>
              <a:spcBef>
                <a:spcPct val="0"/>
              </a:spcBef>
              <a:buFontTx/>
              <a:buNone/>
            </a:pPr>
            <a:endParaRPr lang="en-GB" altLang="en-US" b="1">
              <a:solidFill>
                <a:srgbClr val="0000FF"/>
              </a:solidFill>
            </a:endParaRPr>
          </a:p>
          <a:p>
            <a:pPr>
              <a:lnSpc>
                <a:spcPct val="100000"/>
              </a:lnSpc>
              <a:spcBef>
                <a:spcPct val="0"/>
              </a:spcBef>
              <a:buFontTx/>
              <a:buNone/>
            </a:pPr>
            <a:r>
              <a:rPr lang="en-GB" altLang="en-US" b="1">
                <a:solidFill>
                  <a:srgbClr val="4DB1E3"/>
                </a:solidFill>
                <a:hlinkClick r:id="rId4" action="ppaction://hlinksldjump"/>
              </a:rPr>
              <a:t>Viscous</a:t>
            </a:r>
            <a:r>
              <a:rPr lang="en-GB" altLang="en-US" b="1">
                <a:solidFill>
                  <a:srgbClr val="0000FF"/>
                </a:solidFill>
              </a:rPr>
              <a:t> </a:t>
            </a:r>
            <a:r>
              <a:rPr lang="en-GB" altLang="en-US">
                <a:solidFill>
                  <a:schemeClr val="tx1"/>
                </a:solidFill>
              </a:rPr>
              <a:t>A thick, sticky consistency between solid and liquid.</a:t>
            </a:r>
          </a:p>
          <a:p>
            <a:pPr>
              <a:lnSpc>
                <a:spcPct val="100000"/>
              </a:lnSpc>
              <a:spcBef>
                <a:spcPct val="0"/>
              </a:spcBef>
              <a:buFontTx/>
              <a:buNone/>
            </a:pPr>
            <a:endParaRPr lang="en-GB" altLang="en-US" b="1">
              <a:solidFill>
                <a:srgbClr val="0000FF"/>
              </a:solidFill>
            </a:endParaRPr>
          </a:p>
          <a:p>
            <a:pPr>
              <a:lnSpc>
                <a:spcPct val="100000"/>
              </a:lnSpc>
              <a:spcBef>
                <a:spcPct val="0"/>
              </a:spcBef>
              <a:buFontTx/>
              <a:buNone/>
            </a:pPr>
            <a:r>
              <a:rPr lang="en-GB" altLang="en-US" b="1">
                <a:solidFill>
                  <a:srgbClr val="4DB1E3"/>
                </a:solidFill>
                <a:hlinkClick r:id="rId3" action="ppaction://hlinksldjump"/>
              </a:rPr>
              <a:t>Volcanologist</a:t>
            </a:r>
            <a:r>
              <a:rPr lang="en-GB" altLang="en-US" b="1">
                <a:solidFill>
                  <a:srgbClr val="0000FF"/>
                </a:solidFill>
              </a:rPr>
              <a:t> </a:t>
            </a:r>
            <a:r>
              <a:rPr lang="en-GB" altLang="en-US">
                <a:solidFill>
                  <a:schemeClr val="tx1"/>
                </a:solidFill>
              </a:rPr>
              <a:t>A geologist who studies the formation and eruptive activity of volcanoes and their current and historic eruptions.</a:t>
            </a:r>
            <a:endParaRPr lang="en-GB" altLang="en-US" b="1">
              <a:solidFill>
                <a:srgbClr val="0000FF"/>
              </a:solidFill>
            </a:endParaRPr>
          </a:p>
          <a:p>
            <a:pPr>
              <a:lnSpc>
                <a:spcPct val="100000"/>
              </a:lnSpc>
              <a:spcBef>
                <a:spcPct val="0"/>
              </a:spcBef>
              <a:buFontTx/>
              <a:buNone/>
            </a:pPr>
            <a:endParaRPr lang="en-GB" altLang="en-US">
              <a:solidFill>
                <a:schemeClr val="tx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a:extLst>
              <a:ext uri="{FF2B5EF4-FFF2-40B4-BE49-F238E27FC236}">
                <a16:creationId xmlns:a16="http://schemas.microsoft.com/office/drawing/2014/main" id="{54AB14A7-D645-4733-B13E-6CFE2F3A60F9}"/>
              </a:ext>
            </a:extLst>
          </p:cNvPr>
          <p:cNvSpPr>
            <a:spLocks noChangeArrowheads="1"/>
          </p:cNvSpPr>
          <p:nvPr/>
        </p:nvSpPr>
        <p:spPr bwMode="auto">
          <a:xfrm>
            <a:off x="747713" y="784225"/>
            <a:ext cx="3489325"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Mount Vesuvius is located on the Gulf of Naples, in Italy.</a:t>
            </a:r>
          </a:p>
          <a:p>
            <a:pPr eaLnBrk="1" hangingPunct="1">
              <a:lnSpc>
                <a:spcPct val="100000"/>
              </a:lnSpc>
              <a:spcBef>
                <a:spcPct val="0"/>
              </a:spcBef>
              <a:buFontTx/>
              <a:buNone/>
            </a:pPr>
            <a:endParaRPr lang="en-GB" altLang="en-US">
              <a:solidFill>
                <a:schemeClr val="tx1"/>
              </a:solidFill>
            </a:endParaRPr>
          </a:p>
          <a:p>
            <a:pPr eaLnBrk="1" hangingPunct="1">
              <a:lnSpc>
                <a:spcPct val="100000"/>
              </a:lnSpc>
              <a:spcBef>
                <a:spcPct val="0"/>
              </a:spcBef>
              <a:buFontTx/>
              <a:buNone/>
            </a:pPr>
            <a:r>
              <a:rPr lang="en-GB" altLang="en-US">
                <a:solidFill>
                  <a:schemeClr val="tx1"/>
                </a:solidFill>
              </a:rPr>
              <a:t>It is close to the coast and lies around 9km from the city of Naples.</a:t>
            </a:r>
          </a:p>
          <a:p>
            <a:pPr eaLnBrk="1" hangingPunct="1">
              <a:lnSpc>
                <a:spcPct val="100000"/>
              </a:lnSpc>
              <a:spcBef>
                <a:spcPct val="0"/>
              </a:spcBef>
              <a:buFontTx/>
              <a:buNone/>
            </a:pPr>
            <a:endParaRPr lang="en-GB" altLang="en-US">
              <a:solidFill>
                <a:schemeClr val="tx1"/>
              </a:solidFill>
            </a:endParaRPr>
          </a:p>
          <a:p>
            <a:pPr eaLnBrk="1" hangingPunct="1">
              <a:lnSpc>
                <a:spcPct val="100000"/>
              </a:lnSpc>
              <a:spcBef>
                <a:spcPct val="0"/>
              </a:spcBef>
              <a:buFontTx/>
              <a:buNone/>
            </a:pPr>
            <a:r>
              <a:rPr lang="en-GB" altLang="en-US">
                <a:solidFill>
                  <a:schemeClr val="tx1"/>
                </a:solidFill>
              </a:rPr>
              <a:t>Despite being the only active volcano on mainland Europe, and one of the most dangerous volcanoes, almost 3 million people live in the immediate area.</a:t>
            </a:r>
          </a:p>
        </p:txBody>
      </p:sp>
      <p:pic>
        <p:nvPicPr>
          <p:cNvPr id="5" name="Picture 4">
            <a:extLst>
              <a:ext uri="{FF2B5EF4-FFF2-40B4-BE49-F238E27FC236}">
                <a16:creationId xmlns:a16="http://schemas.microsoft.com/office/drawing/2014/main" id="{4A29A9BF-DD6D-4916-96DA-DC02AC9B213B}"/>
              </a:ext>
            </a:extLst>
          </p:cNvPr>
          <p:cNvPicPr>
            <a:picLocks noChangeAspect="1"/>
          </p:cNvPicPr>
          <p:nvPr/>
        </p:nvPicPr>
        <p:blipFill>
          <a:blip r:embed="rId2">
            <a:extLst>
              <a:ext uri="{28A0092B-C50C-407E-A947-70E740481C1C}">
                <a14:useLocalDpi xmlns:a14="http://schemas.microsoft.com/office/drawing/2010/main" val="0"/>
              </a:ext>
            </a:extLst>
          </a:blip>
          <a:srcRect l="36423" t="71613" r="31935"/>
          <a:stretch>
            <a:fillRect/>
          </a:stretch>
        </p:blipFill>
        <p:spPr bwMode="auto">
          <a:xfrm>
            <a:off x="4584700" y="981075"/>
            <a:ext cx="3683000"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un 12">
            <a:extLst>
              <a:ext uri="{FF2B5EF4-FFF2-40B4-BE49-F238E27FC236}">
                <a16:creationId xmlns:a16="http://schemas.microsoft.com/office/drawing/2014/main" id="{1F033632-5358-4613-9F65-922ADD528222}"/>
              </a:ext>
            </a:extLst>
          </p:cNvPr>
          <p:cNvSpPr/>
          <p:nvPr/>
        </p:nvSpPr>
        <p:spPr>
          <a:xfrm>
            <a:off x="6210300" y="2079625"/>
            <a:ext cx="204788" cy="206375"/>
          </a:xfrm>
          <a:prstGeom prst="su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 name="Oval 5">
            <a:extLst>
              <a:ext uri="{FF2B5EF4-FFF2-40B4-BE49-F238E27FC236}">
                <a16:creationId xmlns:a16="http://schemas.microsoft.com/office/drawing/2014/main" id="{222B2217-719F-458C-AD6E-87EE74AD2738}"/>
              </a:ext>
            </a:extLst>
          </p:cNvPr>
          <p:cNvSpPr/>
          <p:nvPr/>
        </p:nvSpPr>
        <p:spPr>
          <a:xfrm>
            <a:off x="6242050" y="2111375"/>
            <a:ext cx="141288" cy="142875"/>
          </a:xfrm>
          <a:prstGeom prst="ellipse">
            <a:avLst/>
          </a:prstGeom>
          <a:solidFill>
            <a:srgbClr val="E521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8" name="Picture 7">
            <a:extLst>
              <a:ext uri="{FF2B5EF4-FFF2-40B4-BE49-F238E27FC236}">
                <a16:creationId xmlns:a16="http://schemas.microsoft.com/office/drawing/2014/main" id="{1C937D0B-139D-44D2-979A-0B210067CC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49775" y="981075"/>
            <a:ext cx="3808413" cy="285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a:extLst>
              <a:ext uri="{FF2B5EF4-FFF2-40B4-BE49-F238E27FC236}">
                <a16:creationId xmlns:a16="http://schemas.microsoft.com/office/drawing/2014/main" id="{F14C142E-7DA5-44F6-BA1C-A2378DDAFE58}"/>
              </a:ext>
            </a:extLst>
          </p:cNvPr>
          <p:cNvCxnSpPr>
            <a:cxnSpLocks/>
          </p:cNvCxnSpPr>
          <p:nvPr/>
        </p:nvCxnSpPr>
        <p:spPr>
          <a:xfrm flipH="1">
            <a:off x="6454775" y="2192338"/>
            <a:ext cx="1585913"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7E869ED9-837B-4B82-836E-8F00A53AA898}"/>
              </a:ext>
            </a:extLst>
          </p:cNvPr>
          <p:cNvGrpSpPr>
            <a:grpSpLocks/>
          </p:cNvGrpSpPr>
          <p:nvPr/>
        </p:nvGrpSpPr>
        <p:grpSpPr bwMode="auto">
          <a:xfrm>
            <a:off x="452438" y="4691063"/>
            <a:ext cx="5432425" cy="1304925"/>
            <a:chOff x="452307" y="4386807"/>
            <a:chExt cx="5431958" cy="1304385"/>
          </a:xfrm>
        </p:grpSpPr>
        <p:grpSp>
          <p:nvGrpSpPr>
            <p:cNvPr id="9226" name="Group 15">
              <a:extLst>
                <a:ext uri="{FF2B5EF4-FFF2-40B4-BE49-F238E27FC236}">
                  <a16:creationId xmlns:a16="http://schemas.microsoft.com/office/drawing/2014/main" id="{C31621BD-665B-41E8-99ED-B4888256BD4A}"/>
                </a:ext>
              </a:extLst>
            </p:cNvPr>
            <p:cNvGrpSpPr>
              <a:grpSpLocks/>
            </p:cNvGrpSpPr>
            <p:nvPr/>
          </p:nvGrpSpPr>
          <p:grpSpPr bwMode="auto">
            <a:xfrm>
              <a:off x="452307" y="4530880"/>
              <a:ext cx="5431958" cy="1160312"/>
              <a:chOff x="452307" y="4530880"/>
              <a:chExt cx="5431958" cy="1160312"/>
            </a:xfrm>
          </p:grpSpPr>
          <p:sp>
            <p:nvSpPr>
              <p:cNvPr id="9228" name="Rectangle 4">
                <a:extLst>
                  <a:ext uri="{FF2B5EF4-FFF2-40B4-BE49-F238E27FC236}">
                    <a16:creationId xmlns:a16="http://schemas.microsoft.com/office/drawing/2014/main" id="{C73E8FC1-AD71-4FD8-A151-9249EB8EFC45}"/>
                  </a:ext>
                </a:extLst>
              </p:cNvPr>
              <p:cNvSpPr>
                <a:spLocks noChangeArrowheads="1"/>
              </p:cNvSpPr>
              <p:nvPr/>
            </p:nvSpPr>
            <p:spPr bwMode="auto">
              <a:xfrm>
                <a:off x="452307" y="4756139"/>
                <a:ext cx="4595944" cy="495108"/>
              </a:xfrm>
              <a:prstGeom prst="rect">
                <a:avLst/>
              </a:prstGeom>
              <a:solidFill>
                <a:srgbClr val="CEDF9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Mount Vesuvius last erupted in 1944.</a:t>
                </a:r>
              </a:p>
            </p:txBody>
          </p:sp>
          <p:pic>
            <p:nvPicPr>
              <p:cNvPr id="9229" name="Picture 14">
                <a:extLst>
                  <a:ext uri="{FF2B5EF4-FFF2-40B4-BE49-F238E27FC236}">
                    <a16:creationId xmlns:a16="http://schemas.microsoft.com/office/drawing/2014/main" id="{10AB8092-4C58-41D2-AFB7-09B25A8DB9F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36440" y="4530880"/>
                <a:ext cx="1647825" cy="116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227" name="TextBox 16">
              <a:extLst>
                <a:ext uri="{FF2B5EF4-FFF2-40B4-BE49-F238E27FC236}">
                  <a16:creationId xmlns:a16="http://schemas.microsoft.com/office/drawing/2014/main" id="{582DBC84-D9A4-403A-B5B2-B2CB8BCA764E}"/>
                </a:ext>
              </a:extLst>
            </p:cNvPr>
            <p:cNvSpPr txBox="1">
              <a:spLocks noChangeArrowheads="1"/>
            </p:cNvSpPr>
            <p:nvPr/>
          </p:nvSpPr>
          <p:spPr bwMode="auto">
            <a:xfrm>
              <a:off x="471357" y="4386807"/>
              <a:ext cx="2571573" cy="369332"/>
            </a:xfrm>
            <a:prstGeom prst="rect">
              <a:avLst/>
            </a:prstGeom>
            <a:noFill/>
            <a:ln w="38100">
              <a:solidFill>
                <a:srgbClr val="CEDF9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a:lnSpc>
                  <a:spcPct val="100000"/>
                </a:lnSpc>
                <a:spcBef>
                  <a:spcPct val="0"/>
                </a:spcBef>
                <a:buFontTx/>
                <a:buNone/>
              </a:pPr>
              <a:r>
                <a:rPr lang="en-GB" altLang="en-US">
                  <a:solidFill>
                    <a:schemeClr val="tx1"/>
                  </a:solidFill>
                </a:rPr>
                <a:t>Did you know..?</a:t>
              </a:r>
            </a:p>
          </p:txBody>
        </p:sp>
      </p:grpSp>
      <p:sp>
        <p:nvSpPr>
          <p:cNvPr id="9225" name="TextBox 21">
            <a:extLst>
              <a:ext uri="{FF2B5EF4-FFF2-40B4-BE49-F238E27FC236}">
                <a16:creationId xmlns:a16="http://schemas.microsoft.com/office/drawing/2014/main" id="{1601CA94-7F3A-443B-874A-E13EE00EDA99}"/>
              </a:ext>
            </a:extLst>
          </p:cNvPr>
          <p:cNvSpPr txBox="1">
            <a:spLocks noChangeArrowheads="1"/>
          </p:cNvSpPr>
          <p:nvPr/>
        </p:nvSpPr>
        <p:spPr bwMode="auto">
          <a:xfrm>
            <a:off x="2789238" y="6245225"/>
            <a:ext cx="3565525"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500">
                <a:solidFill>
                  <a:schemeClr val="tx1"/>
                </a:solidFill>
                <a:latin typeface="Arial" panose="020B0604020202020204" pitchFamily="34" charset="0"/>
                <a:ea typeface="Tuffy" panose="020B0603060100000000" pitchFamily="34" charset="0"/>
                <a:cs typeface="Arial" panose="020B0604020202020204" pitchFamily="34" charset="0"/>
              </a:rPr>
              <a:t>Photo courtesy of Ross Elliot(@flickr.com) - granted under creative commons licence – attribution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animEffect transition="in" filter="fade">
                                      <p:cBhvr>
                                        <p:cTn id="7" dur="500"/>
                                        <p:tgtEl>
                                          <p:spTgt spid="1536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nodeType="afterGroup">
                            <p:stCondLst>
                              <p:cond delay="500"/>
                            </p:stCondLst>
                            <p:childTnLst>
                              <p:par>
                                <p:cTn id="21" presetID="26" presetClass="emph" presetSubtype="0" fill="hold" nodeType="afterEffect">
                                  <p:stCondLst>
                                    <p:cond delay="0"/>
                                  </p:stCondLst>
                                  <p:childTnLst>
                                    <p:animEffect transition="out" filter="fade">
                                      <p:cBhvr>
                                        <p:cTn id="22" dur="500" tmFilter="0, 0; .2, .5; .8, .5; 1, 0"/>
                                        <p:tgtEl>
                                          <p:spTgt spid="11"/>
                                        </p:tgtEl>
                                      </p:cBhvr>
                                    </p:animEffect>
                                    <p:animScale>
                                      <p:cBhvr>
                                        <p:cTn id="23" dur="250" autoRev="1" fill="hold"/>
                                        <p:tgtEl>
                                          <p:spTgt spid="11"/>
                                        </p:tgtEl>
                                      </p:cBhvr>
                                      <p:by x="105000" y="105000"/>
                                    </p:animScale>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15364">
                                            <p:txEl>
                                              <p:pRg st="2" end="2"/>
                                            </p:txEl>
                                          </p:spTgt>
                                        </p:tgtEl>
                                        <p:attrNameLst>
                                          <p:attrName>style.visibility</p:attrName>
                                        </p:attrNameLst>
                                      </p:cBhvr>
                                      <p:to>
                                        <p:strVal val="visible"/>
                                      </p:to>
                                    </p:set>
                                    <p:animEffect transition="in" filter="fade">
                                      <p:cBhvr>
                                        <p:cTn id="28" dur="500"/>
                                        <p:tgtEl>
                                          <p:spTgt spid="15364">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15364">
                                            <p:txEl>
                                              <p:pRg st="4" end="4"/>
                                            </p:txEl>
                                          </p:spTgt>
                                        </p:tgtEl>
                                        <p:attrNameLst>
                                          <p:attrName>style.visibility</p:attrName>
                                        </p:attrNameLst>
                                      </p:cBhvr>
                                      <p:to>
                                        <p:strVal val="visible"/>
                                      </p:to>
                                    </p:set>
                                    <p:animEffect transition="in" filter="fade">
                                      <p:cBhvr>
                                        <p:cTn id="33" dur="500"/>
                                        <p:tgtEl>
                                          <p:spTgt spid="15364">
                                            <p:txEl>
                                              <p:pRg st="4" end="4"/>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8"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fill="hold"/>
                                        <p:tgtEl>
                                          <p:spTgt spid="18"/>
                                        </p:tgtEl>
                                        <p:attrNameLst>
                                          <p:attrName>ppt_x</p:attrName>
                                        </p:attrNameLst>
                                      </p:cBhvr>
                                      <p:tavLst>
                                        <p:tav tm="0">
                                          <p:val>
                                            <p:strVal val="0-#ppt_w/2"/>
                                          </p:val>
                                        </p:tav>
                                        <p:tav tm="100000">
                                          <p:val>
                                            <p:strVal val="#ppt_x"/>
                                          </p:val>
                                        </p:tav>
                                      </p:tavLst>
                                    </p:anim>
                                    <p:anim calcmode="lin" valueType="num">
                                      <p:cBhvr additive="base">
                                        <p:cTn id="39"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10"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par>
                                <p:cTn id="46" presetID="10" presetClass="exit" presetSubtype="0" fill="hold" nodeType="withEffect">
                                  <p:stCondLst>
                                    <p:cond delay="0"/>
                                  </p:stCondLst>
                                  <p:childTnLst>
                                    <p:animEffect transition="out" filter="fade">
                                      <p:cBhvr>
                                        <p:cTn id="47" dur="500"/>
                                        <p:tgtEl>
                                          <p:spTgt spid="5"/>
                                        </p:tgtEl>
                                      </p:cBhvr>
                                    </p:animEffect>
                                    <p:set>
                                      <p:cBhvr>
                                        <p:cTn id="48" dur="1" fill="hold">
                                          <p:stCondLst>
                                            <p:cond delay="499"/>
                                          </p:stCondLst>
                                        </p:cTn>
                                        <p:tgtEl>
                                          <p:spTgt spid="5"/>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11"/>
                                        </p:tgtEl>
                                      </p:cBhvr>
                                    </p:animEffect>
                                    <p:set>
                                      <p:cBhvr>
                                        <p:cTn id="51"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13"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a:extLst>
              <a:ext uri="{FF2B5EF4-FFF2-40B4-BE49-F238E27FC236}">
                <a16:creationId xmlns:a16="http://schemas.microsoft.com/office/drawing/2014/main" id="{E3A7E789-F1DB-453B-A1D6-B64C04269155}"/>
              </a:ext>
            </a:extLst>
          </p:cNvPr>
          <p:cNvSpPr>
            <a:spLocks noChangeArrowheads="1"/>
          </p:cNvSpPr>
          <p:nvPr/>
        </p:nvSpPr>
        <p:spPr bwMode="auto">
          <a:xfrm>
            <a:off x="747713" y="784225"/>
            <a:ext cx="3489325" cy="319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Mount Vesuvius is one of a number of volcanoes that form the Campanian volcanic arc. This is a series of volcanoes that are </a:t>
            </a:r>
            <a:r>
              <a:rPr lang="en-GB" altLang="en-US" b="1">
                <a:solidFill>
                  <a:srgbClr val="4DB1E3"/>
                </a:solidFill>
                <a:hlinkClick r:id="rId3" action="ppaction://hlinksldjump"/>
              </a:rPr>
              <a:t>active</a:t>
            </a:r>
            <a:r>
              <a:rPr lang="en-GB" altLang="en-US">
                <a:solidFill>
                  <a:schemeClr val="tx1"/>
                </a:solidFill>
              </a:rPr>
              <a:t>, </a:t>
            </a:r>
            <a:r>
              <a:rPr lang="en-GB" altLang="en-US" b="1">
                <a:solidFill>
                  <a:srgbClr val="4DB1E3"/>
                </a:solidFill>
                <a:hlinkClick r:id="rId3" action="ppaction://hlinksldjump"/>
              </a:rPr>
              <a:t>dormant</a:t>
            </a:r>
            <a:r>
              <a:rPr lang="en-GB" altLang="en-US">
                <a:solidFill>
                  <a:schemeClr val="tx1"/>
                </a:solidFill>
              </a:rPr>
              <a:t> or </a:t>
            </a:r>
            <a:r>
              <a:rPr lang="en-GB" altLang="en-US" b="1">
                <a:solidFill>
                  <a:srgbClr val="4DB1E3"/>
                </a:solidFill>
                <a:hlinkClick r:id="rId3" action="ppaction://hlinksldjump"/>
              </a:rPr>
              <a:t>extinct</a:t>
            </a:r>
            <a:r>
              <a:rPr lang="en-GB" altLang="en-US">
                <a:solidFill>
                  <a:schemeClr val="tx1"/>
                </a:solidFill>
              </a:rPr>
              <a:t>.</a:t>
            </a:r>
          </a:p>
          <a:p>
            <a:pPr eaLnBrk="1" hangingPunct="1">
              <a:lnSpc>
                <a:spcPct val="100000"/>
              </a:lnSpc>
              <a:spcBef>
                <a:spcPct val="0"/>
              </a:spcBef>
              <a:buFontTx/>
              <a:buNone/>
            </a:pPr>
            <a:endParaRPr lang="en-GB" altLang="en-US">
              <a:solidFill>
                <a:schemeClr val="tx1"/>
              </a:solidFill>
            </a:endParaRPr>
          </a:p>
          <a:p>
            <a:pPr eaLnBrk="1" hangingPunct="1">
              <a:lnSpc>
                <a:spcPct val="100000"/>
              </a:lnSpc>
              <a:spcBef>
                <a:spcPct val="0"/>
              </a:spcBef>
              <a:buFontTx/>
              <a:buNone/>
            </a:pPr>
            <a:r>
              <a:rPr lang="en-GB" altLang="en-US">
                <a:solidFill>
                  <a:schemeClr val="tx1"/>
                </a:solidFill>
              </a:rPr>
              <a:t>Mount Vesuvius is actually a volcano within a volcano. Mount Somma is the remain of a large volcano, out of which Mount Vesuvius has grown.</a:t>
            </a:r>
          </a:p>
        </p:txBody>
      </p:sp>
      <p:grpSp>
        <p:nvGrpSpPr>
          <p:cNvPr id="18" name="Group 17">
            <a:extLst>
              <a:ext uri="{FF2B5EF4-FFF2-40B4-BE49-F238E27FC236}">
                <a16:creationId xmlns:a16="http://schemas.microsoft.com/office/drawing/2014/main" id="{DB5502C9-160C-4FCD-9ACE-2DA1CECE5247}"/>
              </a:ext>
            </a:extLst>
          </p:cNvPr>
          <p:cNvGrpSpPr>
            <a:grpSpLocks/>
          </p:cNvGrpSpPr>
          <p:nvPr/>
        </p:nvGrpSpPr>
        <p:grpSpPr bwMode="auto">
          <a:xfrm>
            <a:off x="452438" y="4691063"/>
            <a:ext cx="8243887" cy="1419225"/>
            <a:chOff x="452306" y="4386807"/>
            <a:chExt cx="8244018" cy="1418438"/>
          </a:xfrm>
        </p:grpSpPr>
        <p:grpSp>
          <p:nvGrpSpPr>
            <p:cNvPr id="10260" name="Group 15">
              <a:extLst>
                <a:ext uri="{FF2B5EF4-FFF2-40B4-BE49-F238E27FC236}">
                  <a16:creationId xmlns:a16="http://schemas.microsoft.com/office/drawing/2014/main" id="{09F9594D-D4C1-4113-A361-8C8EB1F5FAC7}"/>
                </a:ext>
              </a:extLst>
            </p:cNvPr>
            <p:cNvGrpSpPr>
              <a:grpSpLocks/>
            </p:cNvGrpSpPr>
            <p:nvPr/>
          </p:nvGrpSpPr>
          <p:grpSpPr bwMode="auto">
            <a:xfrm>
              <a:off x="452306" y="4590523"/>
              <a:ext cx="8244018" cy="1214722"/>
              <a:chOff x="452306" y="4590523"/>
              <a:chExt cx="8244018" cy="1214722"/>
            </a:xfrm>
          </p:grpSpPr>
          <p:sp>
            <p:nvSpPr>
              <p:cNvPr id="10262" name="Rectangle 4">
                <a:extLst>
                  <a:ext uri="{FF2B5EF4-FFF2-40B4-BE49-F238E27FC236}">
                    <a16:creationId xmlns:a16="http://schemas.microsoft.com/office/drawing/2014/main" id="{012ABB5D-E290-405A-B112-FA2CC042D98E}"/>
                  </a:ext>
                </a:extLst>
              </p:cNvPr>
              <p:cNvSpPr>
                <a:spLocks noChangeArrowheads="1"/>
              </p:cNvSpPr>
              <p:nvPr/>
            </p:nvSpPr>
            <p:spPr bwMode="auto">
              <a:xfrm>
                <a:off x="452306" y="4756139"/>
                <a:ext cx="4614993" cy="1049106"/>
              </a:xfrm>
              <a:prstGeom prst="rect">
                <a:avLst/>
              </a:prstGeom>
              <a:solidFill>
                <a:srgbClr val="CEDF9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Mount Vesuvius is 1,281m high.</a:t>
                </a:r>
              </a:p>
              <a:p>
                <a:pPr eaLnBrk="1" hangingPunct="1">
                  <a:lnSpc>
                    <a:spcPct val="100000"/>
                  </a:lnSpc>
                  <a:spcBef>
                    <a:spcPct val="0"/>
                  </a:spcBef>
                  <a:buFontTx/>
                  <a:buNone/>
                </a:pPr>
                <a:endParaRPr lang="en-GB" altLang="en-US">
                  <a:solidFill>
                    <a:schemeClr val="tx1"/>
                  </a:solidFill>
                </a:endParaRPr>
              </a:p>
              <a:p>
                <a:pPr eaLnBrk="1" hangingPunct="1">
                  <a:lnSpc>
                    <a:spcPct val="100000"/>
                  </a:lnSpc>
                  <a:spcBef>
                    <a:spcPct val="0"/>
                  </a:spcBef>
                  <a:buFontTx/>
                  <a:buNone/>
                </a:pPr>
                <a:endParaRPr lang="en-GB" altLang="en-US">
                  <a:solidFill>
                    <a:schemeClr val="tx1"/>
                  </a:solidFill>
                </a:endParaRPr>
              </a:p>
            </p:txBody>
          </p:sp>
          <p:sp>
            <p:nvSpPr>
              <p:cNvPr id="10263" name="Rectangle 4">
                <a:extLst>
                  <a:ext uri="{FF2B5EF4-FFF2-40B4-BE49-F238E27FC236}">
                    <a16:creationId xmlns:a16="http://schemas.microsoft.com/office/drawing/2014/main" id="{B06AF106-0571-437E-82C5-0C75AB9776AD}"/>
                  </a:ext>
                </a:extLst>
              </p:cNvPr>
              <p:cNvSpPr>
                <a:spLocks noChangeArrowheads="1"/>
              </p:cNvSpPr>
              <p:nvPr/>
            </p:nvSpPr>
            <p:spPr bwMode="auto">
              <a:xfrm>
                <a:off x="5067299" y="4756139"/>
                <a:ext cx="3629025" cy="1049106"/>
              </a:xfrm>
              <a:prstGeom prst="rect">
                <a:avLst/>
              </a:prstGeom>
              <a:solidFill>
                <a:srgbClr val="CEDF9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r" eaLnBrk="1" hangingPunct="1">
                  <a:lnSpc>
                    <a:spcPct val="100000"/>
                  </a:lnSpc>
                  <a:spcBef>
                    <a:spcPct val="0"/>
                  </a:spcBef>
                  <a:buFontTx/>
                  <a:buNone/>
                </a:pPr>
                <a:r>
                  <a:rPr lang="en-GB" altLang="en-US">
                    <a:solidFill>
                      <a:schemeClr val="tx1"/>
                    </a:solidFill>
                  </a:rPr>
                  <a:t>Mount Etna is another volcano in the Campanian arc. It is Europe’s most active volcano.</a:t>
                </a:r>
              </a:p>
            </p:txBody>
          </p:sp>
          <p:pic>
            <p:nvPicPr>
              <p:cNvPr id="10264" name="Picture 14">
                <a:extLst>
                  <a:ext uri="{FF2B5EF4-FFF2-40B4-BE49-F238E27FC236}">
                    <a16:creationId xmlns:a16="http://schemas.microsoft.com/office/drawing/2014/main" id="{572072E7-8CFD-4917-8287-2A6D8C09F8B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12540" y="4590523"/>
                <a:ext cx="1647825" cy="116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61" name="TextBox 16">
              <a:extLst>
                <a:ext uri="{FF2B5EF4-FFF2-40B4-BE49-F238E27FC236}">
                  <a16:creationId xmlns:a16="http://schemas.microsoft.com/office/drawing/2014/main" id="{E27D806D-793D-4D82-B3A7-28FB4AFCD5FB}"/>
                </a:ext>
              </a:extLst>
            </p:cNvPr>
            <p:cNvSpPr txBox="1">
              <a:spLocks noChangeArrowheads="1"/>
            </p:cNvSpPr>
            <p:nvPr/>
          </p:nvSpPr>
          <p:spPr bwMode="auto">
            <a:xfrm>
              <a:off x="3050665" y="4386807"/>
              <a:ext cx="2571573" cy="369332"/>
            </a:xfrm>
            <a:prstGeom prst="rect">
              <a:avLst/>
            </a:prstGeom>
            <a:noFill/>
            <a:ln w="38100">
              <a:solidFill>
                <a:srgbClr val="CEDF9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a:lnSpc>
                  <a:spcPct val="100000"/>
                </a:lnSpc>
                <a:spcBef>
                  <a:spcPct val="0"/>
                </a:spcBef>
                <a:buFontTx/>
                <a:buNone/>
              </a:pPr>
              <a:r>
                <a:rPr lang="en-GB" altLang="en-US">
                  <a:solidFill>
                    <a:schemeClr val="tx1"/>
                  </a:solidFill>
                </a:rPr>
                <a:t>Did you know..?</a:t>
              </a:r>
            </a:p>
          </p:txBody>
        </p:sp>
      </p:grpSp>
      <p:grpSp>
        <p:nvGrpSpPr>
          <p:cNvPr id="3" name="Group 2">
            <a:extLst>
              <a:ext uri="{FF2B5EF4-FFF2-40B4-BE49-F238E27FC236}">
                <a16:creationId xmlns:a16="http://schemas.microsoft.com/office/drawing/2014/main" id="{AD0ADC96-8D92-4E53-B8B0-2292965B44EE}"/>
              </a:ext>
            </a:extLst>
          </p:cNvPr>
          <p:cNvGrpSpPr>
            <a:grpSpLocks/>
          </p:cNvGrpSpPr>
          <p:nvPr/>
        </p:nvGrpSpPr>
        <p:grpSpPr bwMode="auto">
          <a:xfrm>
            <a:off x="4584700" y="981075"/>
            <a:ext cx="3683000" cy="3070225"/>
            <a:chOff x="4584065" y="981186"/>
            <a:chExt cx="3684040" cy="3069520"/>
          </a:xfrm>
        </p:grpSpPr>
        <p:pic>
          <p:nvPicPr>
            <p:cNvPr id="10245" name="Picture 19">
              <a:extLst>
                <a:ext uri="{FF2B5EF4-FFF2-40B4-BE49-F238E27FC236}">
                  <a16:creationId xmlns:a16="http://schemas.microsoft.com/office/drawing/2014/main" id="{256AEFB9-B376-44A1-98B5-D447B25B37DF}"/>
                </a:ext>
              </a:extLst>
            </p:cNvPr>
            <p:cNvPicPr>
              <a:picLocks noChangeAspect="1"/>
            </p:cNvPicPr>
            <p:nvPr/>
          </p:nvPicPr>
          <p:blipFill>
            <a:blip r:embed="rId5">
              <a:extLst>
                <a:ext uri="{28A0092B-C50C-407E-A947-70E740481C1C}">
                  <a14:useLocalDpi xmlns:a14="http://schemas.microsoft.com/office/drawing/2010/main" val="0"/>
                </a:ext>
              </a:extLst>
            </a:blip>
            <a:srcRect l="36423" t="71613" r="31935"/>
            <a:stretch>
              <a:fillRect/>
            </a:stretch>
          </p:blipFill>
          <p:spPr bwMode="auto">
            <a:xfrm>
              <a:off x="4584065" y="981186"/>
              <a:ext cx="3684040" cy="3069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20">
              <a:extLst>
                <a:ext uri="{FF2B5EF4-FFF2-40B4-BE49-F238E27FC236}">
                  <a16:creationId xmlns:a16="http://schemas.microsoft.com/office/drawing/2014/main" id="{A1931942-9BBD-4EC4-9736-98DCADEEA2EF}"/>
                </a:ext>
              </a:extLst>
            </p:cNvPr>
            <p:cNvSpPr/>
            <p:nvPr/>
          </p:nvSpPr>
          <p:spPr>
            <a:xfrm>
              <a:off x="6241883" y="2111226"/>
              <a:ext cx="141328" cy="142842"/>
            </a:xfrm>
            <a:prstGeom prst="ellipse">
              <a:avLst/>
            </a:prstGeom>
            <a:solidFill>
              <a:srgbClr val="E521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 name="Oval 21">
              <a:extLst>
                <a:ext uri="{FF2B5EF4-FFF2-40B4-BE49-F238E27FC236}">
                  <a16:creationId xmlns:a16="http://schemas.microsoft.com/office/drawing/2014/main" id="{08704188-D7E8-4F07-BABE-A4D91C6251BC}"/>
                </a:ext>
              </a:extLst>
            </p:cNvPr>
            <p:cNvSpPr/>
            <p:nvPr/>
          </p:nvSpPr>
          <p:spPr>
            <a:xfrm>
              <a:off x="6138667" y="2108052"/>
              <a:ext cx="142915" cy="142842"/>
            </a:xfrm>
            <a:prstGeom prst="ellipse">
              <a:avLst/>
            </a:prstGeom>
            <a:solidFill>
              <a:srgbClr val="E521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 name="Oval 22">
              <a:extLst>
                <a:ext uri="{FF2B5EF4-FFF2-40B4-BE49-F238E27FC236}">
                  <a16:creationId xmlns:a16="http://schemas.microsoft.com/office/drawing/2014/main" id="{E3F239DF-C025-4C1D-B992-754DD39689A9}"/>
                </a:ext>
              </a:extLst>
            </p:cNvPr>
            <p:cNvSpPr/>
            <p:nvPr/>
          </p:nvSpPr>
          <p:spPr>
            <a:xfrm>
              <a:off x="5995752" y="3007958"/>
              <a:ext cx="142915" cy="142842"/>
            </a:xfrm>
            <a:prstGeom prst="ellipse">
              <a:avLst/>
            </a:prstGeom>
            <a:solidFill>
              <a:srgbClr val="E521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Oval 24">
              <a:extLst>
                <a:ext uri="{FF2B5EF4-FFF2-40B4-BE49-F238E27FC236}">
                  <a16:creationId xmlns:a16="http://schemas.microsoft.com/office/drawing/2014/main" id="{B4AE1F4F-1D4E-4D9E-BD60-8817898A3802}"/>
                </a:ext>
              </a:extLst>
            </p:cNvPr>
            <p:cNvSpPr/>
            <p:nvPr/>
          </p:nvSpPr>
          <p:spPr>
            <a:xfrm>
              <a:off x="6310165" y="2865116"/>
              <a:ext cx="142915" cy="142842"/>
            </a:xfrm>
            <a:prstGeom prst="ellipse">
              <a:avLst/>
            </a:prstGeom>
            <a:solidFill>
              <a:srgbClr val="E521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6" name="Oval 25">
              <a:extLst>
                <a:ext uri="{FF2B5EF4-FFF2-40B4-BE49-F238E27FC236}">
                  <a16:creationId xmlns:a16="http://schemas.microsoft.com/office/drawing/2014/main" id="{489F90B5-9423-4A6C-AFD5-5CFD48DDBC0D}"/>
                </a:ext>
              </a:extLst>
            </p:cNvPr>
            <p:cNvSpPr/>
            <p:nvPr/>
          </p:nvSpPr>
          <p:spPr>
            <a:xfrm>
              <a:off x="6222828" y="2655614"/>
              <a:ext cx="142915" cy="141255"/>
            </a:xfrm>
            <a:prstGeom prst="ellipse">
              <a:avLst/>
            </a:prstGeom>
            <a:solidFill>
              <a:srgbClr val="E521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 name="Oval 26">
              <a:extLst>
                <a:ext uri="{FF2B5EF4-FFF2-40B4-BE49-F238E27FC236}">
                  <a16:creationId xmlns:a16="http://schemas.microsoft.com/office/drawing/2014/main" id="{6EA03527-2C42-4B06-B04B-9996BA642DB6}"/>
                </a:ext>
              </a:extLst>
            </p:cNvPr>
            <p:cNvSpPr/>
            <p:nvPr/>
          </p:nvSpPr>
          <p:spPr>
            <a:xfrm>
              <a:off x="6338748" y="2655614"/>
              <a:ext cx="141327" cy="141255"/>
            </a:xfrm>
            <a:prstGeom prst="ellipse">
              <a:avLst/>
            </a:prstGeom>
            <a:solidFill>
              <a:srgbClr val="E521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 name="Oval 27">
              <a:extLst>
                <a:ext uri="{FF2B5EF4-FFF2-40B4-BE49-F238E27FC236}">
                  <a16:creationId xmlns:a16="http://schemas.microsoft.com/office/drawing/2014/main" id="{DEF10F4B-CE56-45C8-8DA7-0F7E7140C35E}"/>
                </a:ext>
              </a:extLst>
            </p:cNvPr>
            <p:cNvSpPr/>
            <p:nvPr/>
          </p:nvSpPr>
          <p:spPr>
            <a:xfrm>
              <a:off x="6310165" y="2549276"/>
              <a:ext cx="142915" cy="142842"/>
            </a:xfrm>
            <a:prstGeom prst="ellipse">
              <a:avLst/>
            </a:prstGeom>
            <a:solidFill>
              <a:srgbClr val="E521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253" name="TextBox 1">
              <a:extLst>
                <a:ext uri="{FF2B5EF4-FFF2-40B4-BE49-F238E27FC236}">
                  <a16:creationId xmlns:a16="http://schemas.microsoft.com/office/drawing/2014/main" id="{1EC00113-4979-4AE6-A079-067EDAD7F69E}"/>
                </a:ext>
              </a:extLst>
            </p:cNvPr>
            <p:cNvSpPr txBox="1">
              <a:spLocks noChangeArrowheads="1"/>
            </p:cNvSpPr>
            <p:nvPr/>
          </p:nvSpPr>
          <p:spPr bwMode="auto">
            <a:xfrm>
              <a:off x="6426085" y="2106557"/>
              <a:ext cx="748470" cy="1692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a:lnSpc>
                  <a:spcPct val="100000"/>
                </a:lnSpc>
                <a:spcBef>
                  <a:spcPct val="0"/>
                </a:spcBef>
                <a:buFontTx/>
                <a:buNone/>
              </a:pPr>
              <a:r>
                <a:rPr lang="en-GB" altLang="en-US" sz="1100">
                  <a:solidFill>
                    <a:srgbClr val="E52122"/>
                  </a:solidFill>
                </a:rPr>
                <a:t>Vesuvius</a:t>
              </a:r>
            </a:p>
          </p:txBody>
        </p:sp>
        <p:sp>
          <p:nvSpPr>
            <p:cNvPr id="10254" name="TextBox 28">
              <a:extLst>
                <a:ext uri="{FF2B5EF4-FFF2-40B4-BE49-F238E27FC236}">
                  <a16:creationId xmlns:a16="http://schemas.microsoft.com/office/drawing/2014/main" id="{D5ABF91B-C277-4C65-BA49-93ED383FCBD4}"/>
                </a:ext>
              </a:extLst>
            </p:cNvPr>
            <p:cNvSpPr txBox="1">
              <a:spLocks noChangeArrowheads="1"/>
            </p:cNvSpPr>
            <p:nvPr/>
          </p:nvSpPr>
          <p:spPr bwMode="auto">
            <a:xfrm>
              <a:off x="5290029" y="2210072"/>
              <a:ext cx="856573" cy="1692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a:lnSpc>
                  <a:spcPct val="100000"/>
                </a:lnSpc>
                <a:spcBef>
                  <a:spcPct val="0"/>
                </a:spcBef>
                <a:buFontTx/>
                <a:buNone/>
              </a:pPr>
              <a:r>
                <a:rPr lang="en-GB" altLang="en-US" sz="1100">
                  <a:solidFill>
                    <a:srgbClr val="E52122"/>
                  </a:solidFill>
                </a:rPr>
                <a:t>Campi Flegrei</a:t>
              </a:r>
            </a:p>
          </p:txBody>
        </p:sp>
        <p:sp>
          <p:nvSpPr>
            <p:cNvPr id="10255" name="TextBox 29">
              <a:extLst>
                <a:ext uri="{FF2B5EF4-FFF2-40B4-BE49-F238E27FC236}">
                  <a16:creationId xmlns:a16="http://schemas.microsoft.com/office/drawing/2014/main" id="{ABB195E3-5E9E-4540-860F-DA9C84645213}"/>
                </a:ext>
              </a:extLst>
            </p:cNvPr>
            <p:cNvSpPr txBox="1">
              <a:spLocks noChangeArrowheads="1"/>
            </p:cNvSpPr>
            <p:nvPr/>
          </p:nvSpPr>
          <p:spPr bwMode="auto">
            <a:xfrm>
              <a:off x="5432314" y="2600977"/>
              <a:ext cx="751307" cy="1692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a:lnSpc>
                  <a:spcPct val="100000"/>
                </a:lnSpc>
                <a:spcBef>
                  <a:spcPct val="0"/>
                </a:spcBef>
                <a:buFontTx/>
                <a:buNone/>
              </a:pPr>
              <a:r>
                <a:rPr lang="en-GB" altLang="en-US" sz="1100">
                  <a:solidFill>
                    <a:srgbClr val="E52122"/>
                  </a:solidFill>
                </a:rPr>
                <a:t>Vulcano</a:t>
              </a:r>
            </a:p>
          </p:txBody>
        </p:sp>
        <p:sp>
          <p:nvSpPr>
            <p:cNvPr id="10256" name="TextBox 30">
              <a:extLst>
                <a:ext uri="{FF2B5EF4-FFF2-40B4-BE49-F238E27FC236}">
                  <a16:creationId xmlns:a16="http://schemas.microsoft.com/office/drawing/2014/main" id="{337D57EF-0B1E-43DB-B1B3-1CEB2B7CD092}"/>
                </a:ext>
              </a:extLst>
            </p:cNvPr>
            <p:cNvSpPr txBox="1">
              <a:spLocks noChangeArrowheads="1"/>
            </p:cNvSpPr>
            <p:nvPr/>
          </p:nvSpPr>
          <p:spPr bwMode="auto">
            <a:xfrm>
              <a:off x="6481571" y="2497157"/>
              <a:ext cx="776421" cy="1692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a:lnSpc>
                  <a:spcPct val="100000"/>
                </a:lnSpc>
                <a:spcBef>
                  <a:spcPct val="0"/>
                </a:spcBef>
                <a:buFontTx/>
                <a:buNone/>
              </a:pPr>
              <a:r>
                <a:rPr lang="en-GB" altLang="en-US" sz="1100">
                  <a:solidFill>
                    <a:srgbClr val="E52122"/>
                  </a:solidFill>
                </a:rPr>
                <a:t>Stromboli</a:t>
              </a:r>
            </a:p>
          </p:txBody>
        </p:sp>
        <p:sp>
          <p:nvSpPr>
            <p:cNvPr id="10257" name="TextBox 31">
              <a:extLst>
                <a:ext uri="{FF2B5EF4-FFF2-40B4-BE49-F238E27FC236}">
                  <a16:creationId xmlns:a16="http://schemas.microsoft.com/office/drawing/2014/main" id="{E1569E22-91D5-4B29-8BE1-4E46B0CE12FC}"/>
                </a:ext>
              </a:extLst>
            </p:cNvPr>
            <p:cNvSpPr txBox="1">
              <a:spLocks noChangeArrowheads="1"/>
            </p:cNvSpPr>
            <p:nvPr/>
          </p:nvSpPr>
          <p:spPr bwMode="auto">
            <a:xfrm>
              <a:off x="6519561" y="2711597"/>
              <a:ext cx="683705" cy="1692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a:lnSpc>
                  <a:spcPct val="100000"/>
                </a:lnSpc>
                <a:spcBef>
                  <a:spcPct val="0"/>
                </a:spcBef>
                <a:buFontTx/>
                <a:buNone/>
              </a:pPr>
              <a:r>
                <a:rPr lang="en-GB" altLang="en-US" sz="1100">
                  <a:solidFill>
                    <a:srgbClr val="E52122"/>
                  </a:solidFill>
                </a:rPr>
                <a:t>Panarea</a:t>
              </a:r>
            </a:p>
          </p:txBody>
        </p:sp>
        <p:sp>
          <p:nvSpPr>
            <p:cNvPr id="10258" name="TextBox 32">
              <a:extLst>
                <a:ext uri="{FF2B5EF4-FFF2-40B4-BE49-F238E27FC236}">
                  <a16:creationId xmlns:a16="http://schemas.microsoft.com/office/drawing/2014/main" id="{EA5C8B07-FD82-45A8-A6CB-E2E6FF4D2883}"/>
                </a:ext>
              </a:extLst>
            </p:cNvPr>
            <p:cNvSpPr txBox="1">
              <a:spLocks noChangeArrowheads="1"/>
            </p:cNvSpPr>
            <p:nvPr/>
          </p:nvSpPr>
          <p:spPr bwMode="auto">
            <a:xfrm>
              <a:off x="6466380" y="2959388"/>
              <a:ext cx="480491" cy="170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a:lnSpc>
                  <a:spcPct val="100000"/>
                </a:lnSpc>
                <a:spcBef>
                  <a:spcPct val="0"/>
                </a:spcBef>
                <a:buFontTx/>
                <a:buNone/>
              </a:pPr>
              <a:r>
                <a:rPr lang="en-GB" altLang="en-US" sz="1100">
                  <a:solidFill>
                    <a:srgbClr val="E52122"/>
                  </a:solidFill>
                </a:rPr>
                <a:t>Etna</a:t>
              </a:r>
            </a:p>
          </p:txBody>
        </p:sp>
        <p:sp>
          <p:nvSpPr>
            <p:cNvPr id="10259" name="TextBox 33">
              <a:extLst>
                <a:ext uri="{FF2B5EF4-FFF2-40B4-BE49-F238E27FC236}">
                  <a16:creationId xmlns:a16="http://schemas.microsoft.com/office/drawing/2014/main" id="{C194E421-8335-4587-A515-E6859A757B61}"/>
                </a:ext>
              </a:extLst>
            </p:cNvPr>
            <p:cNvSpPr txBox="1">
              <a:spLocks noChangeArrowheads="1"/>
            </p:cNvSpPr>
            <p:nvPr/>
          </p:nvSpPr>
          <p:spPr bwMode="auto">
            <a:xfrm>
              <a:off x="5777393" y="3188431"/>
              <a:ext cx="1102412"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a:lnSpc>
                  <a:spcPct val="100000"/>
                </a:lnSpc>
                <a:spcBef>
                  <a:spcPct val="0"/>
                </a:spcBef>
                <a:buFontTx/>
                <a:buNone/>
              </a:pPr>
              <a:r>
                <a:rPr lang="en-GB" altLang="en-US" sz="1100">
                  <a:solidFill>
                    <a:srgbClr val="E52122"/>
                  </a:solidFill>
                </a:rPr>
                <a:t>Campi Flegrei del Mar di Sicilia</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animEffect transition="in" filter="fade">
                                      <p:cBhvr>
                                        <p:cTn id="7" dur="500"/>
                                        <p:tgtEl>
                                          <p:spTgt spid="1536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5364">
                                            <p:txEl>
                                              <p:pRg st="2" end="2"/>
                                            </p:txEl>
                                          </p:spTgt>
                                        </p:tgtEl>
                                        <p:attrNameLst>
                                          <p:attrName>style.visibility</p:attrName>
                                        </p:attrNameLst>
                                      </p:cBhvr>
                                      <p:to>
                                        <p:strVal val="visible"/>
                                      </p:to>
                                    </p:set>
                                    <p:animEffect transition="in" filter="fade">
                                      <p:cBhvr>
                                        <p:cTn id="15" dur="500"/>
                                        <p:tgtEl>
                                          <p:spTgt spid="15364">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ppt_x"/>
                                          </p:val>
                                        </p:tav>
                                        <p:tav tm="100000">
                                          <p:val>
                                            <p:strVal val="#ppt_x"/>
                                          </p:val>
                                        </p:tav>
                                      </p:tavLst>
                                    </p:anim>
                                    <p:anim calcmode="lin" valueType="num">
                                      <p:cBhvr additive="base">
                                        <p:cTn id="2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a:extLst>
              <a:ext uri="{FF2B5EF4-FFF2-40B4-BE49-F238E27FC236}">
                <a16:creationId xmlns:a16="http://schemas.microsoft.com/office/drawing/2014/main" id="{6F7E4C34-609D-456A-8495-BAA494013BA7}"/>
              </a:ext>
            </a:extLst>
          </p:cNvPr>
          <p:cNvSpPr>
            <a:spLocks noChangeArrowheads="1"/>
          </p:cNvSpPr>
          <p:nvPr/>
        </p:nvSpPr>
        <p:spPr bwMode="auto">
          <a:xfrm>
            <a:off x="747713" y="784225"/>
            <a:ext cx="3540125"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Mount Vesuvius last erupted in 1944. This was during the Second World War and the eruption caused great problems for the newly arrived Allied forces.</a:t>
            </a:r>
          </a:p>
          <a:p>
            <a:pPr eaLnBrk="1" hangingPunct="1">
              <a:lnSpc>
                <a:spcPct val="100000"/>
              </a:lnSpc>
              <a:spcBef>
                <a:spcPct val="0"/>
              </a:spcBef>
              <a:buFontTx/>
              <a:buNone/>
            </a:pPr>
            <a:endParaRPr lang="en-GB" altLang="en-US">
              <a:solidFill>
                <a:schemeClr val="tx1"/>
              </a:solidFill>
            </a:endParaRPr>
          </a:p>
          <a:p>
            <a:pPr eaLnBrk="1" hangingPunct="1">
              <a:lnSpc>
                <a:spcPct val="100000"/>
              </a:lnSpc>
              <a:spcBef>
                <a:spcPct val="0"/>
              </a:spcBef>
              <a:buFontTx/>
              <a:buNone/>
            </a:pPr>
            <a:r>
              <a:rPr lang="en-GB" altLang="en-US">
                <a:solidFill>
                  <a:schemeClr val="tx1"/>
                </a:solidFill>
              </a:rPr>
              <a:t>Aircraft were destroyed, an airbase was evacuated and 26 people died. Three villages were also destroyed.</a:t>
            </a:r>
          </a:p>
        </p:txBody>
      </p:sp>
      <p:grpSp>
        <p:nvGrpSpPr>
          <p:cNvPr id="18" name="Group 17">
            <a:extLst>
              <a:ext uri="{FF2B5EF4-FFF2-40B4-BE49-F238E27FC236}">
                <a16:creationId xmlns:a16="http://schemas.microsoft.com/office/drawing/2014/main" id="{B72CD65D-4E0B-471E-84FE-387326A0349C}"/>
              </a:ext>
            </a:extLst>
          </p:cNvPr>
          <p:cNvGrpSpPr>
            <a:grpSpLocks/>
          </p:cNvGrpSpPr>
          <p:nvPr/>
        </p:nvGrpSpPr>
        <p:grpSpPr bwMode="auto">
          <a:xfrm>
            <a:off x="460375" y="4875213"/>
            <a:ext cx="8197850" cy="1416050"/>
            <a:chOff x="469390" y="4389971"/>
            <a:chExt cx="8198178" cy="1415274"/>
          </a:xfrm>
        </p:grpSpPr>
        <p:grpSp>
          <p:nvGrpSpPr>
            <p:cNvPr id="12295" name="Group 15">
              <a:extLst>
                <a:ext uri="{FF2B5EF4-FFF2-40B4-BE49-F238E27FC236}">
                  <a16:creationId xmlns:a16="http://schemas.microsoft.com/office/drawing/2014/main" id="{D0F3DF45-5EAC-4D94-9294-F308E1CFCD50}"/>
                </a:ext>
              </a:extLst>
            </p:cNvPr>
            <p:cNvGrpSpPr>
              <a:grpSpLocks/>
            </p:cNvGrpSpPr>
            <p:nvPr/>
          </p:nvGrpSpPr>
          <p:grpSpPr bwMode="auto">
            <a:xfrm>
              <a:off x="469390" y="4574637"/>
              <a:ext cx="8198178" cy="1230608"/>
              <a:chOff x="469390" y="4574637"/>
              <a:chExt cx="8198178" cy="1230608"/>
            </a:xfrm>
          </p:grpSpPr>
          <p:sp>
            <p:nvSpPr>
              <p:cNvPr id="12297" name="Rectangle 4">
                <a:extLst>
                  <a:ext uri="{FF2B5EF4-FFF2-40B4-BE49-F238E27FC236}">
                    <a16:creationId xmlns:a16="http://schemas.microsoft.com/office/drawing/2014/main" id="{31CB8210-2049-4502-A231-64B16E9E68C5}"/>
                  </a:ext>
                </a:extLst>
              </p:cNvPr>
              <p:cNvSpPr>
                <a:spLocks noChangeArrowheads="1"/>
              </p:cNvSpPr>
              <p:nvPr/>
            </p:nvSpPr>
            <p:spPr bwMode="auto">
              <a:xfrm>
                <a:off x="469390" y="4756139"/>
                <a:ext cx="7264910" cy="1049106"/>
              </a:xfrm>
              <a:prstGeom prst="rect">
                <a:avLst/>
              </a:prstGeom>
              <a:solidFill>
                <a:srgbClr val="CEDF9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540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During the 1944 eruption, the lava flow stopped at the steps of the local church in the village of San Giorgio a Cremano. The villagers call this a miracle!</a:t>
                </a:r>
              </a:p>
            </p:txBody>
          </p:sp>
          <p:pic>
            <p:nvPicPr>
              <p:cNvPr id="12298" name="Picture 14">
                <a:extLst>
                  <a:ext uri="{FF2B5EF4-FFF2-40B4-BE49-F238E27FC236}">
                    <a16:creationId xmlns:a16="http://schemas.microsoft.com/office/drawing/2014/main" id="{18964F32-9371-43DD-8B00-2986A9B62F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19912" y="4574637"/>
                <a:ext cx="1747656" cy="1230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296" name="TextBox 16">
              <a:extLst>
                <a:ext uri="{FF2B5EF4-FFF2-40B4-BE49-F238E27FC236}">
                  <a16:creationId xmlns:a16="http://schemas.microsoft.com/office/drawing/2014/main" id="{C171E042-1F11-4C29-98D3-9AC8C340EDF0}"/>
                </a:ext>
              </a:extLst>
            </p:cNvPr>
            <p:cNvSpPr txBox="1">
              <a:spLocks noChangeArrowheads="1"/>
            </p:cNvSpPr>
            <p:nvPr/>
          </p:nvSpPr>
          <p:spPr bwMode="auto">
            <a:xfrm>
              <a:off x="478915" y="4389971"/>
              <a:ext cx="2571573" cy="369332"/>
            </a:xfrm>
            <a:prstGeom prst="rect">
              <a:avLst/>
            </a:prstGeom>
            <a:noFill/>
            <a:ln w="38100">
              <a:solidFill>
                <a:srgbClr val="CEDF9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a:lnSpc>
                  <a:spcPct val="100000"/>
                </a:lnSpc>
                <a:spcBef>
                  <a:spcPct val="0"/>
                </a:spcBef>
                <a:buFontTx/>
                <a:buNone/>
              </a:pPr>
              <a:r>
                <a:rPr lang="en-GB" altLang="en-US">
                  <a:solidFill>
                    <a:schemeClr val="tx1"/>
                  </a:solidFill>
                </a:rPr>
                <a:t>Did you know..?</a:t>
              </a:r>
            </a:p>
          </p:txBody>
        </p:sp>
      </p:grpSp>
      <p:pic>
        <p:nvPicPr>
          <p:cNvPr id="5" name="Picture 4">
            <a:extLst>
              <a:ext uri="{FF2B5EF4-FFF2-40B4-BE49-F238E27FC236}">
                <a16:creationId xmlns:a16="http://schemas.microsoft.com/office/drawing/2014/main" id="{7ACBBF54-4167-4562-80C7-38A9325594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56113" y="838200"/>
            <a:ext cx="3649662"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Box 21">
            <a:extLst>
              <a:ext uri="{FF2B5EF4-FFF2-40B4-BE49-F238E27FC236}">
                <a16:creationId xmlns:a16="http://schemas.microsoft.com/office/drawing/2014/main" id="{298C9FAC-C7F9-43CE-8A80-080B18A56954}"/>
              </a:ext>
            </a:extLst>
          </p:cNvPr>
          <p:cNvSpPr txBox="1">
            <a:spLocks noChangeArrowheads="1"/>
          </p:cNvSpPr>
          <p:nvPr/>
        </p:nvSpPr>
        <p:spPr bwMode="auto">
          <a:xfrm>
            <a:off x="2790825" y="6310313"/>
            <a:ext cx="3565525"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500">
                <a:solidFill>
                  <a:schemeClr val="tx1"/>
                </a:solidFill>
                <a:latin typeface="Arial" panose="020B0604020202020204" pitchFamily="34" charset="0"/>
                <a:ea typeface="Tuffy" panose="020B0603060100000000" pitchFamily="34" charset="0"/>
                <a:cs typeface="Arial" panose="020B0604020202020204" pitchFamily="34" charset="0"/>
              </a:rPr>
              <a:t>Photo courtesy of National Museum of the U.S. Navy(@flickr.com) - granted under creative commons licence – attribution</a:t>
            </a:r>
          </a:p>
        </p:txBody>
      </p:sp>
      <p:sp>
        <p:nvSpPr>
          <p:cNvPr id="11" name="Rectangle 4">
            <a:extLst>
              <a:ext uri="{FF2B5EF4-FFF2-40B4-BE49-F238E27FC236}">
                <a16:creationId xmlns:a16="http://schemas.microsoft.com/office/drawing/2014/main" id="{663E0513-46FD-4CF0-9E09-6D4F6685FAF7}"/>
              </a:ext>
            </a:extLst>
          </p:cNvPr>
          <p:cNvSpPr>
            <a:spLocks noChangeArrowheads="1"/>
          </p:cNvSpPr>
          <p:nvPr/>
        </p:nvSpPr>
        <p:spPr bwMode="auto">
          <a:xfrm>
            <a:off x="747713" y="3797300"/>
            <a:ext cx="7526337"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 typeface="Arial" panose="020B0604020202020204" pitchFamily="34" charset="0"/>
              <a:buNone/>
            </a:pPr>
            <a:r>
              <a:rPr lang="en-GB" altLang="en-US">
                <a:solidFill>
                  <a:schemeClr val="tx1"/>
                </a:solidFill>
              </a:rPr>
              <a:t>1944 was the last recorded  eruption but scientists continue to monitor activity as Mount Vesuvius is especially dangerous.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animEffect transition="in" filter="fade">
                                      <p:cBhvr>
                                        <p:cTn id="7" dur="500"/>
                                        <p:tgtEl>
                                          <p:spTgt spid="1536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5364">
                                            <p:txEl>
                                              <p:pRg st="2" end="2"/>
                                            </p:txEl>
                                          </p:spTgt>
                                        </p:tgtEl>
                                        <p:attrNameLst>
                                          <p:attrName>style.visibility</p:attrName>
                                        </p:attrNameLst>
                                      </p:cBhvr>
                                      <p:to>
                                        <p:strVal val="visible"/>
                                      </p:to>
                                    </p:set>
                                    <p:animEffect transition="in" filter="fade">
                                      <p:cBhvr>
                                        <p:cTn id="15" dur="500"/>
                                        <p:tgtEl>
                                          <p:spTgt spid="15364">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8"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0-#ppt_w/2"/>
                                          </p:val>
                                        </p:tav>
                                        <p:tav tm="100000">
                                          <p:val>
                                            <p:strVal val="#ppt_x"/>
                                          </p:val>
                                        </p:tav>
                                      </p:tavLst>
                                    </p:anim>
                                    <p:anim calcmode="lin" valueType="num">
                                      <p:cBhvr additive="base">
                                        <p:cTn id="21" dur="500" fill="hold"/>
                                        <p:tgtEl>
                                          <p:spTgt spid="18"/>
                                        </p:tgtEl>
                                        <p:attrNameLst>
                                          <p:attrName>ppt_y</p:attrName>
                                        </p:attrNameLst>
                                      </p:cBhvr>
                                      <p:tavLst>
                                        <p:tav tm="0">
                                          <p:val>
                                            <p:strVal val="#ppt_y"/>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fade">
                                      <p:cBhvr>
                                        <p:cTn id="24"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a:extLst>
              <a:ext uri="{FF2B5EF4-FFF2-40B4-BE49-F238E27FC236}">
                <a16:creationId xmlns:a16="http://schemas.microsoft.com/office/drawing/2014/main" id="{48609025-FD3E-4EFB-BC51-D1670EC03B35}"/>
              </a:ext>
            </a:extLst>
          </p:cNvPr>
          <p:cNvSpPr>
            <a:spLocks noChangeArrowheads="1"/>
          </p:cNvSpPr>
          <p:nvPr/>
        </p:nvSpPr>
        <p:spPr bwMode="auto">
          <a:xfrm>
            <a:off x="747713" y="784225"/>
            <a:ext cx="3910012"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Mount Vesuvius is a </a:t>
            </a:r>
            <a:r>
              <a:rPr lang="en-GB" altLang="en-US" b="1">
                <a:solidFill>
                  <a:srgbClr val="4DB1E3"/>
                </a:solidFill>
                <a:hlinkClick r:id="rId3" action="ppaction://hlinksldjump"/>
              </a:rPr>
              <a:t>stratovolcano</a:t>
            </a:r>
            <a:r>
              <a:rPr lang="en-GB" altLang="en-US">
                <a:solidFill>
                  <a:schemeClr val="tx1"/>
                </a:solidFill>
              </a:rPr>
              <a:t>.</a:t>
            </a:r>
          </a:p>
        </p:txBody>
      </p:sp>
      <p:pic>
        <p:nvPicPr>
          <p:cNvPr id="14339" name="Picture 2">
            <a:extLst>
              <a:ext uri="{FF2B5EF4-FFF2-40B4-BE49-F238E27FC236}">
                <a16:creationId xmlns:a16="http://schemas.microsoft.com/office/drawing/2014/main" id="{FCF5D89C-4DA6-4A08-856A-4DF6569078F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7675" y="1495425"/>
            <a:ext cx="8243888" cy="493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4">
            <a:extLst>
              <a:ext uri="{FF2B5EF4-FFF2-40B4-BE49-F238E27FC236}">
                <a16:creationId xmlns:a16="http://schemas.microsoft.com/office/drawing/2014/main" id="{6855EAB9-4D72-41C5-9FFD-D7EE385CF2CC}"/>
              </a:ext>
            </a:extLst>
          </p:cNvPr>
          <p:cNvSpPr>
            <a:spLocks noChangeArrowheads="1"/>
          </p:cNvSpPr>
          <p:nvPr/>
        </p:nvSpPr>
        <p:spPr bwMode="auto">
          <a:xfrm>
            <a:off x="628650" y="2098675"/>
            <a:ext cx="23145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Steep profile.</a:t>
            </a:r>
          </a:p>
        </p:txBody>
      </p:sp>
      <p:sp>
        <p:nvSpPr>
          <p:cNvPr id="13" name="Rectangle 4">
            <a:extLst>
              <a:ext uri="{FF2B5EF4-FFF2-40B4-BE49-F238E27FC236}">
                <a16:creationId xmlns:a16="http://schemas.microsoft.com/office/drawing/2014/main" id="{D429705F-44BE-4FBB-BDFB-1C160AA85715}"/>
              </a:ext>
            </a:extLst>
          </p:cNvPr>
          <p:cNvSpPr>
            <a:spLocks noChangeArrowheads="1"/>
          </p:cNvSpPr>
          <p:nvPr/>
        </p:nvSpPr>
        <p:spPr bwMode="auto">
          <a:xfrm>
            <a:off x="5648325" y="1676400"/>
            <a:ext cx="23145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Tall, conical shape.</a:t>
            </a:r>
          </a:p>
        </p:txBody>
      </p:sp>
      <p:sp>
        <p:nvSpPr>
          <p:cNvPr id="14" name="Rectangle 4">
            <a:extLst>
              <a:ext uri="{FF2B5EF4-FFF2-40B4-BE49-F238E27FC236}">
                <a16:creationId xmlns:a16="http://schemas.microsoft.com/office/drawing/2014/main" id="{259A2D00-2AC9-4F35-8799-C41782BFA192}"/>
              </a:ext>
            </a:extLst>
          </p:cNvPr>
          <p:cNvSpPr>
            <a:spLocks noChangeArrowheads="1"/>
          </p:cNvSpPr>
          <p:nvPr/>
        </p:nvSpPr>
        <p:spPr bwMode="auto">
          <a:xfrm>
            <a:off x="6376988" y="2520950"/>
            <a:ext cx="2314575" cy="495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Explosive eruptions.</a:t>
            </a:r>
          </a:p>
        </p:txBody>
      </p:sp>
      <p:sp>
        <p:nvSpPr>
          <p:cNvPr id="20" name="Rectangle 4">
            <a:extLst>
              <a:ext uri="{FF2B5EF4-FFF2-40B4-BE49-F238E27FC236}">
                <a16:creationId xmlns:a16="http://schemas.microsoft.com/office/drawing/2014/main" id="{D2CC6A4F-F197-42D2-9AE7-85C9743D6D2B}"/>
              </a:ext>
            </a:extLst>
          </p:cNvPr>
          <p:cNvSpPr>
            <a:spLocks noChangeArrowheads="1"/>
          </p:cNvSpPr>
          <p:nvPr/>
        </p:nvSpPr>
        <p:spPr bwMode="auto">
          <a:xfrm>
            <a:off x="5938838" y="3519488"/>
            <a:ext cx="2749550" cy="10493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Lava is highly </a:t>
            </a:r>
            <a:r>
              <a:rPr lang="en-GB" altLang="en-US" b="1">
                <a:solidFill>
                  <a:srgbClr val="4DB1E3"/>
                </a:solidFill>
                <a:hlinkClick r:id="rId3" action="ppaction://hlinksldjump"/>
              </a:rPr>
              <a:t>viscous</a:t>
            </a:r>
            <a:r>
              <a:rPr lang="en-GB" altLang="en-US">
                <a:solidFill>
                  <a:schemeClr val="tx1"/>
                </a:solidFill>
              </a:rPr>
              <a:t>. This makes it cool and harden before it gets far.</a:t>
            </a:r>
          </a:p>
        </p:txBody>
      </p:sp>
      <p:sp>
        <p:nvSpPr>
          <p:cNvPr id="21" name="Rectangle 4">
            <a:extLst>
              <a:ext uri="{FF2B5EF4-FFF2-40B4-BE49-F238E27FC236}">
                <a16:creationId xmlns:a16="http://schemas.microsoft.com/office/drawing/2014/main" id="{0949AC73-926B-4D55-B208-AD7B876080BF}"/>
              </a:ext>
            </a:extLst>
          </p:cNvPr>
          <p:cNvSpPr>
            <a:spLocks noChangeArrowheads="1"/>
          </p:cNvSpPr>
          <p:nvPr/>
        </p:nvSpPr>
        <p:spPr bwMode="auto">
          <a:xfrm>
            <a:off x="5848350" y="5072063"/>
            <a:ext cx="2840038" cy="773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Causes more casualties than other volcano types.</a:t>
            </a:r>
          </a:p>
        </p:txBody>
      </p:sp>
      <p:sp>
        <p:nvSpPr>
          <p:cNvPr id="22" name="Rectangle 4">
            <a:extLst>
              <a:ext uri="{FF2B5EF4-FFF2-40B4-BE49-F238E27FC236}">
                <a16:creationId xmlns:a16="http://schemas.microsoft.com/office/drawing/2014/main" id="{07266E9D-F517-4EB1-9F2B-90670469DE84}"/>
              </a:ext>
            </a:extLst>
          </p:cNvPr>
          <p:cNvSpPr>
            <a:spLocks noChangeArrowheads="1"/>
          </p:cNvSpPr>
          <p:nvPr/>
        </p:nvSpPr>
        <p:spPr bwMode="auto">
          <a:xfrm>
            <a:off x="447675" y="4957763"/>
            <a:ext cx="2260600" cy="10493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Stratovolcanoes are the most common volcano type.</a:t>
            </a:r>
          </a:p>
        </p:txBody>
      </p:sp>
      <p:sp>
        <p:nvSpPr>
          <p:cNvPr id="23" name="Rectangle 4">
            <a:extLst>
              <a:ext uri="{FF2B5EF4-FFF2-40B4-BE49-F238E27FC236}">
                <a16:creationId xmlns:a16="http://schemas.microsoft.com/office/drawing/2014/main" id="{B9986549-F465-47E6-9CD5-C834252B786C}"/>
              </a:ext>
            </a:extLst>
          </p:cNvPr>
          <p:cNvSpPr>
            <a:spLocks noChangeArrowheads="1"/>
          </p:cNvSpPr>
          <p:nvPr/>
        </p:nvSpPr>
        <p:spPr bwMode="auto">
          <a:xfrm>
            <a:off x="447675" y="3038475"/>
            <a:ext cx="2720975" cy="1603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Composed of a layer of hardened lava and volcanic ash, which creates a danger of mud slides during eruptions.</a:t>
            </a:r>
          </a:p>
        </p:txBody>
      </p:sp>
      <p:sp>
        <p:nvSpPr>
          <p:cNvPr id="14347" name="TextBox 21">
            <a:extLst>
              <a:ext uri="{FF2B5EF4-FFF2-40B4-BE49-F238E27FC236}">
                <a16:creationId xmlns:a16="http://schemas.microsoft.com/office/drawing/2014/main" id="{DE012C33-8962-43D2-A1FD-7ECA63BC41E9}"/>
              </a:ext>
            </a:extLst>
          </p:cNvPr>
          <p:cNvSpPr txBox="1">
            <a:spLocks noChangeArrowheads="1"/>
          </p:cNvSpPr>
          <p:nvPr/>
        </p:nvSpPr>
        <p:spPr bwMode="auto">
          <a:xfrm>
            <a:off x="168275" y="6323013"/>
            <a:ext cx="3565525"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500">
                <a:solidFill>
                  <a:schemeClr val="tx1"/>
                </a:solidFill>
                <a:latin typeface="Arial" panose="020B0604020202020204" pitchFamily="34" charset="0"/>
                <a:ea typeface="Tuffy" panose="020B0603060100000000" pitchFamily="34" charset="0"/>
                <a:cs typeface="Arial" panose="020B0604020202020204" pitchFamily="34" charset="0"/>
              </a:rPr>
              <a:t>Photo courtesy of Dave Young(@flickr.com) - granted under creative commons licence – attribution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animEffect transition="in" filter="fade">
                                      <p:cBhvr>
                                        <p:cTn id="7" dur="500"/>
                                        <p:tgtEl>
                                          <p:spTgt spid="1536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500"/>
                                        <p:tgtEl>
                                          <p:spTgt spid="13">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animBg="1"/>
      <p:bldP spid="21" grpId="0" animBg="1"/>
      <p:bldP spid="22"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a:extLst>
              <a:ext uri="{FF2B5EF4-FFF2-40B4-BE49-F238E27FC236}">
                <a16:creationId xmlns:a16="http://schemas.microsoft.com/office/drawing/2014/main" id="{4A92313D-8011-4D90-BBE5-38B6F19A64AC}"/>
              </a:ext>
            </a:extLst>
          </p:cNvPr>
          <p:cNvSpPr>
            <a:spLocks noChangeArrowheads="1"/>
          </p:cNvSpPr>
          <p:nvPr/>
        </p:nvSpPr>
        <p:spPr bwMode="auto">
          <a:xfrm>
            <a:off x="747713" y="784225"/>
            <a:ext cx="3309937" cy="402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Although Mount Vesuvius has been relatively quiet since 1944, </a:t>
            </a:r>
            <a:r>
              <a:rPr lang="en-GB" altLang="en-US" b="1">
                <a:solidFill>
                  <a:srgbClr val="4DB1E3"/>
                </a:solidFill>
                <a:hlinkClick r:id="rId3" action="ppaction://hlinksldjump"/>
              </a:rPr>
              <a:t>volcanologists</a:t>
            </a:r>
            <a:r>
              <a:rPr lang="en-GB" altLang="en-US">
                <a:solidFill>
                  <a:schemeClr val="tx1"/>
                </a:solidFill>
              </a:rPr>
              <a:t> believe it is a matter of when, not if, the volcano will erupt again.</a:t>
            </a:r>
          </a:p>
          <a:p>
            <a:pPr eaLnBrk="1" hangingPunct="1">
              <a:lnSpc>
                <a:spcPct val="100000"/>
              </a:lnSpc>
              <a:spcBef>
                <a:spcPct val="0"/>
              </a:spcBef>
              <a:buFontTx/>
              <a:buNone/>
            </a:pPr>
            <a:endParaRPr lang="en-GB" altLang="en-US">
              <a:solidFill>
                <a:schemeClr val="tx1"/>
              </a:solidFill>
            </a:endParaRPr>
          </a:p>
          <a:p>
            <a:pPr eaLnBrk="1" hangingPunct="1">
              <a:lnSpc>
                <a:spcPct val="100000"/>
              </a:lnSpc>
              <a:spcBef>
                <a:spcPct val="0"/>
              </a:spcBef>
              <a:buFontTx/>
              <a:buNone/>
            </a:pPr>
            <a:r>
              <a:rPr lang="en-GB" altLang="en-US">
                <a:solidFill>
                  <a:schemeClr val="tx1"/>
                </a:solidFill>
              </a:rPr>
              <a:t>While the city of Naples lies around 9km away, volcanologists have predicted that in the event of an eruption, the </a:t>
            </a:r>
            <a:r>
              <a:rPr lang="en-GB" altLang="en-US" b="1">
                <a:solidFill>
                  <a:srgbClr val="4DB1E3"/>
                </a:solidFill>
                <a:hlinkClick r:id="rId3" action="ppaction://hlinksldjump"/>
              </a:rPr>
              <a:t>pyroclastic flow </a:t>
            </a:r>
            <a:r>
              <a:rPr lang="en-GB" altLang="en-US">
                <a:solidFill>
                  <a:schemeClr val="tx1"/>
                </a:solidFill>
              </a:rPr>
              <a:t>containing hot ash, gas and rock, would take just less than 3 minutes to reach the city.</a:t>
            </a:r>
          </a:p>
        </p:txBody>
      </p:sp>
      <p:sp>
        <p:nvSpPr>
          <p:cNvPr id="16387" name="TextBox 21">
            <a:extLst>
              <a:ext uri="{FF2B5EF4-FFF2-40B4-BE49-F238E27FC236}">
                <a16:creationId xmlns:a16="http://schemas.microsoft.com/office/drawing/2014/main" id="{510C56FA-F9B8-4131-A87A-05CD3AEB3AE0}"/>
              </a:ext>
            </a:extLst>
          </p:cNvPr>
          <p:cNvSpPr txBox="1">
            <a:spLocks noChangeArrowheads="1"/>
          </p:cNvSpPr>
          <p:nvPr/>
        </p:nvSpPr>
        <p:spPr bwMode="auto">
          <a:xfrm>
            <a:off x="2790825" y="6272213"/>
            <a:ext cx="3565525"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500">
                <a:solidFill>
                  <a:schemeClr val="tx1"/>
                </a:solidFill>
                <a:latin typeface="Arial" panose="020B0604020202020204" pitchFamily="34" charset="0"/>
                <a:ea typeface="Tuffy" panose="020B0603060100000000" pitchFamily="34" charset="0"/>
                <a:cs typeface="Arial" panose="020B0604020202020204" pitchFamily="34" charset="0"/>
              </a:rPr>
              <a:t>Photo courtesy of Christian Villicana(@flickr.com) - granted under creative commons licence – attribution</a:t>
            </a:r>
          </a:p>
        </p:txBody>
      </p:sp>
      <p:pic>
        <p:nvPicPr>
          <p:cNvPr id="16388" name="Picture 2">
            <a:extLst>
              <a:ext uri="{FF2B5EF4-FFF2-40B4-BE49-F238E27FC236}">
                <a16:creationId xmlns:a16="http://schemas.microsoft.com/office/drawing/2014/main" id="{D3F2AEB8-6951-4412-919A-94201131B65B}"/>
              </a:ext>
            </a:extLst>
          </p:cNvPr>
          <p:cNvPicPr>
            <a:picLocks noChangeAspect="1"/>
          </p:cNvPicPr>
          <p:nvPr/>
        </p:nvPicPr>
        <p:blipFill>
          <a:blip r:embed="rId4">
            <a:extLst>
              <a:ext uri="{28A0092B-C50C-407E-A947-70E740481C1C}">
                <a14:useLocalDpi xmlns:a14="http://schemas.microsoft.com/office/drawing/2010/main" val="0"/>
              </a:ext>
            </a:extLst>
          </a:blip>
          <a:srcRect l="8090" r="36472"/>
          <a:stretch>
            <a:fillRect/>
          </a:stretch>
        </p:blipFill>
        <p:spPr bwMode="auto">
          <a:xfrm>
            <a:off x="4233863" y="784225"/>
            <a:ext cx="424497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animEffect transition="in" filter="fade">
                                      <p:cBhvr>
                                        <p:cTn id="7" dur="500"/>
                                        <p:tgtEl>
                                          <p:spTgt spid="1536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364">
                                            <p:txEl>
                                              <p:pRg st="2" end="2"/>
                                            </p:txEl>
                                          </p:spTgt>
                                        </p:tgtEl>
                                        <p:attrNameLst>
                                          <p:attrName>style.visibility</p:attrName>
                                        </p:attrNameLst>
                                      </p:cBhvr>
                                      <p:to>
                                        <p:strVal val="visible"/>
                                      </p:to>
                                    </p:set>
                                    <p:animEffect transition="in" filter="fade">
                                      <p:cBhvr>
                                        <p:cTn id="12" dur="500"/>
                                        <p:tgtEl>
                                          <p:spTgt spid="1536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a:extLst>
              <a:ext uri="{FF2B5EF4-FFF2-40B4-BE49-F238E27FC236}">
                <a16:creationId xmlns:a16="http://schemas.microsoft.com/office/drawing/2014/main" id="{4193A537-968A-4FE3-8C53-B788D804F50E}"/>
              </a:ext>
            </a:extLst>
          </p:cNvPr>
          <p:cNvSpPr>
            <a:spLocks noChangeArrowheads="1"/>
          </p:cNvSpPr>
          <p:nvPr/>
        </p:nvSpPr>
        <p:spPr bwMode="auto">
          <a:xfrm>
            <a:off x="747713" y="784225"/>
            <a:ext cx="3309937"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b="1">
                <a:solidFill>
                  <a:srgbClr val="4DB1E3"/>
                </a:solidFill>
                <a:hlinkClick r:id="rId3" action="ppaction://hlinksldjump"/>
              </a:rPr>
              <a:t>Plinian eruptions </a:t>
            </a:r>
            <a:r>
              <a:rPr lang="en-GB" altLang="en-US">
                <a:solidFill>
                  <a:schemeClr val="tx1"/>
                </a:solidFill>
              </a:rPr>
              <a:t>are huge explosions that create columns of gas, ash and rock that rises dozens of kilometres into the atmosphere. Because of this, the effects of a Plinian eruption have a greater reach.</a:t>
            </a:r>
          </a:p>
          <a:p>
            <a:pPr>
              <a:lnSpc>
                <a:spcPct val="100000"/>
              </a:lnSpc>
              <a:spcBef>
                <a:spcPct val="0"/>
              </a:spcBef>
              <a:buFontTx/>
              <a:buNone/>
            </a:pPr>
            <a:endParaRPr lang="en-GB" altLang="en-US">
              <a:solidFill>
                <a:schemeClr val="tx1"/>
              </a:solidFill>
            </a:endParaRPr>
          </a:p>
          <a:p>
            <a:pPr>
              <a:lnSpc>
                <a:spcPct val="100000"/>
              </a:lnSpc>
              <a:spcBef>
                <a:spcPct val="0"/>
              </a:spcBef>
              <a:buFontTx/>
              <a:buNone/>
            </a:pPr>
            <a:r>
              <a:rPr lang="en-GB" altLang="en-US">
                <a:solidFill>
                  <a:schemeClr val="tx1"/>
                </a:solidFill>
              </a:rPr>
              <a:t>The gas, ash and rock are known as pyroclastic flows and travel great distances at speeds of up to 100 miles per hour.</a:t>
            </a:r>
            <a:endParaRPr lang="en-GB" altLang="en-US" b="1">
              <a:solidFill>
                <a:srgbClr val="0000FF"/>
              </a:solidFill>
            </a:endParaRPr>
          </a:p>
        </p:txBody>
      </p:sp>
      <p:sp>
        <p:nvSpPr>
          <p:cNvPr id="18435" name="TextBox 21">
            <a:extLst>
              <a:ext uri="{FF2B5EF4-FFF2-40B4-BE49-F238E27FC236}">
                <a16:creationId xmlns:a16="http://schemas.microsoft.com/office/drawing/2014/main" id="{3654C8FE-5BE3-470A-86B9-88C3FB3C2EBF}"/>
              </a:ext>
            </a:extLst>
          </p:cNvPr>
          <p:cNvSpPr txBox="1">
            <a:spLocks noChangeArrowheads="1"/>
          </p:cNvSpPr>
          <p:nvPr/>
        </p:nvSpPr>
        <p:spPr bwMode="auto">
          <a:xfrm>
            <a:off x="2790825" y="6272213"/>
            <a:ext cx="3565525"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500">
                <a:solidFill>
                  <a:schemeClr val="tx1"/>
                </a:solidFill>
                <a:latin typeface="Arial" panose="020B0604020202020204" pitchFamily="34" charset="0"/>
                <a:ea typeface="Tuffy" panose="020B0603060100000000" pitchFamily="34" charset="0"/>
                <a:cs typeface="Arial" panose="020B0604020202020204" pitchFamily="34" charset="0"/>
              </a:rPr>
              <a:t>Photo courtesy of NASA Goddard Space Flight Center(@flickr.com) - granted under creative commons licence – attribution</a:t>
            </a:r>
          </a:p>
        </p:txBody>
      </p:sp>
      <p:grpSp>
        <p:nvGrpSpPr>
          <p:cNvPr id="5" name="Group 4">
            <a:extLst>
              <a:ext uri="{FF2B5EF4-FFF2-40B4-BE49-F238E27FC236}">
                <a16:creationId xmlns:a16="http://schemas.microsoft.com/office/drawing/2014/main" id="{93E57E39-F112-40D9-AD51-3E12A5281DFE}"/>
              </a:ext>
            </a:extLst>
          </p:cNvPr>
          <p:cNvGrpSpPr>
            <a:grpSpLocks/>
          </p:cNvGrpSpPr>
          <p:nvPr/>
        </p:nvGrpSpPr>
        <p:grpSpPr bwMode="auto">
          <a:xfrm>
            <a:off x="4400550" y="784225"/>
            <a:ext cx="3771900" cy="4667250"/>
            <a:chOff x="4400549" y="784633"/>
            <a:chExt cx="3771901" cy="4666924"/>
          </a:xfrm>
        </p:grpSpPr>
        <p:pic>
          <p:nvPicPr>
            <p:cNvPr id="18437" name="Picture 3">
              <a:extLst>
                <a:ext uri="{FF2B5EF4-FFF2-40B4-BE49-F238E27FC236}">
                  <a16:creationId xmlns:a16="http://schemas.microsoft.com/office/drawing/2014/main" id="{091F5B86-19A3-4775-A1D4-C083DF8372BB}"/>
                </a:ext>
              </a:extLst>
            </p:cNvPr>
            <p:cNvPicPr>
              <a:picLocks noChangeAspect="1"/>
            </p:cNvPicPr>
            <p:nvPr/>
          </p:nvPicPr>
          <p:blipFill>
            <a:blip r:embed="rId4">
              <a:extLst>
                <a:ext uri="{28A0092B-C50C-407E-A947-70E740481C1C}">
                  <a14:useLocalDpi xmlns:a14="http://schemas.microsoft.com/office/drawing/2010/main" val="0"/>
                </a:ext>
              </a:extLst>
            </a:blip>
            <a:srcRect l="21094" r="17032"/>
            <a:stretch>
              <a:fillRect/>
            </a:stretch>
          </p:blipFill>
          <p:spPr bwMode="auto">
            <a:xfrm>
              <a:off x="4400549" y="784633"/>
              <a:ext cx="3771901"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Rectangle 4">
              <a:extLst>
                <a:ext uri="{FF2B5EF4-FFF2-40B4-BE49-F238E27FC236}">
                  <a16:creationId xmlns:a16="http://schemas.microsoft.com/office/drawing/2014/main" id="{A09BD5FA-6A70-4CDA-96BF-1C34232196E8}"/>
                </a:ext>
              </a:extLst>
            </p:cNvPr>
            <p:cNvSpPr>
              <a:spLocks noChangeArrowheads="1"/>
            </p:cNvSpPr>
            <p:nvPr/>
          </p:nvSpPr>
          <p:spPr bwMode="auto">
            <a:xfrm>
              <a:off x="4400549" y="4813708"/>
              <a:ext cx="3771901" cy="637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a:lnSpc>
                  <a:spcPct val="100000"/>
                </a:lnSpc>
                <a:spcBef>
                  <a:spcPct val="0"/>
                </a:spcBef>
                <a:buFontTx/>
                <a:buNone/>
              </a:pPr>
              <a:r>
                <a:rPr lang="en-GB" altLang="en-US" sz="1600">
                  <a:solidFill>
                    <a:schemeClr val="tx1"/>
                  </a:solidFill>
                </a:rPr>
                <a:t>Clouds of hot ash, gas and rock as seen from space.</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animEffect transition="in" filter="fade">
                                      <p:cBhvr>
                                        <p:cTn id="7" dur="500"/>
                                        <p:tgtEl>
                                          <p:spTgt spid="1536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5364">
                                            <p:txEl>
                                              <p:pRg st="2" end="2"/>
                                            </p:txEl>
                                          </p:spTgt>
                                        </p:tgtEl>
                                        <p:attrNameLst>
                                          <p:attrName>style.visibility</p:attrName>
                                        </p:attrNameLst>
                                      </p:cBhvr>
                                      <p:to>
                                        <p:strVal val="visible"/>
                                      </p:to>
                                    </p:set>
                                    <p:animEffect transition="in" filter="fade">
                                      <p:cBhvr>
                                        <p:cTn id="15" dur="500"/>
                                        <p:tgtEl>
                                          <p:spTgt spid="1536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a:extLst>
              <a:ext uri="{FF2B5EF4-FFF2-40B4-BE49-F238E27FC236}">
                <a16:creationId xmlns:a16="http://schemas.microsoft.com/office/drawing/2014/main" id="{CC90D4E0-05F5-4C0F-B460-03AE5BD7260F}"/>
              </a:ext>
            </a:extLst>
          </p:cNvPr>
          <p:cNvSpPr>
            <a:spLocks noChangeArrowheads="1"/>
          </p:cNvSpPr>
          <p:nvPr/>
        </p:nvSpPr>
        <p:spPr bwMode="auto">
          <a:xfrm>
            <a:off x="747713" y="784225"/>
            <a:ext cx="4498975"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a:solidFill>
                  <a:schemeClr val="tx1"/>
                </a:solidFill>
              </a:rPr>
              <a:t>Mount Vesuvius is probably most famous for the 79 AD eruption that destroyed the Roman towns of Pompeii and Herculaneum.</a:t>
            </a:r>
          </a:p>
          <a:p>
            <a:pPr>
              <a:lnSpc>
                <a:spcPct val="100000"/>
              </a:lnSpc>
              <a:spcBef>
                <a:spcPct val="0"/>
              </a:spcBef>
              <a:buFontTx/>
              <a:buNone/>
            </a:pPr>
            <a:endParaRPr lang="en-GB" altLang="en-US">
              <a:solidFill>
                <a:schemeClr val="tx1"/>
              </a:solidFill>
            </a:endParaRPr>
          </a:p>
          <a:p>
            <a:pPr>
              <a:lnSpc>
                <a:spcPct val="100000"/>
              </a:lnSpc>
              <a:spcBef>
                <a:spcPct val="0"/>
              </a:spcBef>
              <a:buFontTx/>
              <a:buNone/>
            </a:pPr>
            <a:endParaRPr lang="en-GB" altLang="en-US">
              <a:solidFill>
                <a:schemeClr val="tx1"/>
              </a:solidFill>
            </a:endParaRPr>
          </a:p>
          <a:p>
            <a:pPr>
              <a:lnSpc>
                <a:spcPct val="100000"/>
              </a:lnSpc>
              <a:spcBef>
                <a:spcPct val="0"/>
              </a:spcBef>
              <a:buFontTx/>
              <a:buNone/>
            </a:pPr>
            <a:endParaRPr lang="en-GB" altLang="en-US">
              <a:solidFill>
                <a:schemeClr val="tx1"/>
              </a:solidFill>
            </a:endParaRPr>
          </a:p>
          <a:p>
            <a:pPr>
              <a:lnSpc>
                <a:spcPct val="100000"/>
              </a:lnSpc>
              <a:spcBef>
                <a:spcPct val="0"/>
              </a:spcBef>
              <a:buFontTx/>
              <a:buNone/>
            </a:pPr>
            <a:r>
              <a:rPr lang="en-GB" altLang="en-US">
                <a:solidFill>
                  <a:schemeClr val="tx1"/>
                </a:solidFill>
              </a:rPr>
              <a:t>Pompeii was a bustling Roman city, with grand stone buildings, temples and a forum. The streets were paved and even had the luxury of running water.</a:t>
            </a:r>
          </a:p>
          <a:p>
            <a:pPr>
              <a:lnSpc>
                <a:spcPct val="100000"/>
              </a:lnSpc>
              <a:spcBef>
                <a:spcPct val="0"/>
              </a:spcBef>
              <a:buFontTx/>
              <a:buNone/>
            </a:pPr>
            <a:endParaRPr lang="en-GB" altLang="en-US">
              <a:solidFill>
                <a:schemeClr val="tx1"/>
              </a:solidFill>
            </a:endParaRPr>
          </a:p>
          <a:p>
            <a:pPr>
              <a:lnSpc>
                <a:spcPct val="100000"/>
              </a:lnSpc>
              <a:spcBef>
                <a:spcPct val="0"/>
              </a:spcBef>
              <a:buFontTx/>
              <a:buNone/>
            </a:pPr>
            <a:endParaRPr lang="en-GB" altLang="en-US">
              <a:solidFill>
                <a:schemeClr val="tx1"/>
              </a:solidFill>
            </a:endParaRPr>
          </a:p>
          <a:p>
            <a:pPr>
              <a:lnSpc>
                <a:spcPct val="100000"/>
              </a:lnSpc>
              <a:spcBef>
                <a:spcPct val="0"/>
              </a:spcBef>
              <a:buFontTx/>
              <a:buNone/>
            </a:pPr>
            <a:endParaRPr lang="en-GB" altLang="en-US">
              <a:solidFill>
                <a:schemeClr val="tx1"/>
              </a:solidFill>
            </a:endParaRPr>
          </a:p>
          <a:p>
            <a:pPr>
              <a:lnSpc>
                <a:spcPct val="100000"/>
              </a:lnSpc>
              <a:spcBef>
                <a:spcPct val="0"/>
              </a:spcBef>
              <a:buFontTx/>
              <a:buNone/>
            </a:pPr>
            <a:r>
              <a:rPr lang="en-GB" altLang="en-US">
                <a:solidFill>
                  <a:schemeClr val="tx1"/>
                </a:solidFill>
              </a:rPr>
              <a:t>On the 24</a:t>
            </a:r>
            <a:r>
              <a:rPr lang="en-GB" altLang="en-US" baseline="30000">
                <a:solidFill>
                  <a:schemeClr val="tx1"/>
                </a:solidFill>
              </a:rPr>
              <a:t>th</a:t>
            </a:r>
            <a:r>
              <a:rPr lang="en-GB" altLang="en-US">
                <a:solidFill>
                  <a:schemeClr val="tx1"/>
                </a:solidFill>
              </a:rPr>
              <a:t> August 79AD, the streets would have been bustling with people shopping, trading and going about their everyday routines.</a:t>
            </a:r>
          </a:p>
        </p:txBody>
      </p:sp>
      <p:sp>
        <p:nvSpPr>
          <p:cNvPr id="20483" name="TextBox 21">
            <a:extLst>
              <a:ext uri="{FF2B5EF4-FFF2-40B4-BE49-F238E27FC236}">
                <a16:creationId xmlns:a16="http://schemas.microsoft.com/office/drawing/2014/main" id="{D0D05E7E-1728-4CE2-B751-95F4ACC0258F}"/>
              </a:ext>
            </a:extLst>
          </p:cNvPr>
          <p:cNvSpPr txBox="1">
            <a:spLocks noChangeArrowheads="1"/>
          </p:cNvSpPr>
          <p:nvPr/>
        </p:nvSpPr>
        <p:spPr bwMode="auto">
          <a:xfrm>
            <a:off x="2533650" y="6269038"/>
            <a:ext cx="3879850" cy="10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500">
                <a:solidFill>
                  <a:schemeClr val="tx1"/>
                </a:solidFill>
                <a:latin typeface="Arial" panose="020B0604020202020204" pitchFamily="34" charset="0"/>
                <a:ea typeface="Tuffy" panose="020B0603060100000000" pitchFamily="34" charset="0"/>
                <a:cs typeface="Arial" panose="020B0604020202020204" pitchFamily="34" charset="0"/>
              </a:rPr>
              <a:t>Photo courtesy of Hardo Muller, Hans Splinter, Chris Yunker(@flickr.com) - granted under creative commons licence – attribution</a:t>
            </a:r>
          </a:p>
        </p:txBody>
      </p:sp>
      <p:pic>
        <p:nvPicPr>
          <p:cNvPr id="9" name="Picture 8">
            <a:extLst>
              <a:ext uri="{FF2B5EF4-FFF2-40B4-BE49-F238E27FC236}">
                <a16:creationId xmlns:a16="http://schemas.microsoft.com/office/drawing/2014/main" id="{4AA4AB70-A318-42F1-B4CA-3A23224780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687388"/>
            <a:ext cx="2039938"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193472A4-8B30-4D3D-A365-651198B7E42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2532063"/>
            <a:ext cx="2036763"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92649659-6214-4077-9AFC-BB54019B75C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4283075"/>
            <a:ext cx="2036763"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animEffect transition="in" filter="fade">
                                      <p:cBhvr>
                                        <p:cTn id="7" dur="500"/>
                                        <p:tgtEl>
                                          <p:spTgt spid="1536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5364">
                                            <p:txEl>
                                              <p:pRg st="4" end="4"/>
                                            </p:txEl>
                                          </p:spTgt>
                                        </p:tgtEl>
                                        <p:attrNameLst>
                                          <p:attrName>style.visibility</p:attrName>
                                        </p:attrNameLst>
                                      </p:cBhvr>
                                      <p:to>
                                        <p:strVal val="visible"/>
                                      </p:to>
                                    </p:set>
                                    <p:animEffect transition="in" filter="fade">
                                      <p:cBhvr>
                                        <p:cTn id="15" dur="500"/>
                                        <p:tgtEl>
                                          <p:spTgt spid="15364">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15364">
                                            <p:txEl>
                                              <p:pRg st="8" end="8"/>
                                            </p:txEl>
                                          </p:spTgt>
                                        </p:tgtEl>
                                        <p:attrNameLst>
                                          <p:attrName>style.visibility</p:attrName>
                                        </p:attrNameLst>
                                      </p:cBhvr>
                                      <p:to>
                                        <p:strVal val="visible"/>
                                      </p:to>
                                    </p:set>
                                    <p:animEffect transition="in" filter="fade">
                                      <p:cBhvr>
                                        <p:cTn id="23" dur="500"/>
                                        <p:tgtEl>
                                          <p:spTgt spid="15364">
                                            <p:txEl>
                                              <p:pRg st="8" end="8"/>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a:extLst>
              <a:ext uri="{FF2B5EF4-FFF2-40B4-BE49-F238E27FC236}">
                <a16:creationId xmlns:a16="http://schemas.microsoft.com/office/drawing/2014/main" id="{6A2876EA-D960-4136-B23D-1FB1B88484E4}"/>
              </a:ext>
            </a:extLst>
          </p:cNvPr>
          <p:cNvSpPr>
            <a:spLocks noChangeArrowheads="1"/>
          </p:cNvSpPr>
          <p:nvPr/>
        </p:nvSpPr>
        <p:spPr bwMode="auto">
          <a:xfrm>
            <a:off x="747713" y="784225"/>
            <a:ext cx="4498975"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a:solidFill>
                  <a:schemeClr val="tx1"/>
                </a:solidFill>
              </a:rPr>
              <a:t>Mount Vesuvius had not erupted for hundreds of years - many people were unaware it was even a volcano.</a:t>
            </a:r>
          </a:p>
          <a:p>
            <a:pPr>
              <a:lnSpc>
                <a:spcPct val="100000"/>
              </a:lnSpc>
              <a:spcBef>
                <a:spcPct val="0"/>
              </a:spcBef>
              <a:buFontTx/>
              <a:buNone/>
            </a:pPr>
            <a:endParaRPr lang="en-GB" altLang="en-US">
              <a:solidFill>
                <a:schemeClr val="tx1"/>
              </a:solidFill>
            </a:endParaRPr>
          </a:p>
          <a:p>
            <a:pPr>
              <a:lnSpc>
                <a:spcPct val="100000"/>
              </a:lnSpc>
              <a:spcBef>
                <a:spcPct val="0"/>
              </a:spcBef>
              <a:buFontTx/>
              <a:buNone/>
            </a:pPr>
            <a:endParaRPr lang="en-GB" altLang="en-US">
              <a:solidFill>
                <a:schemeClr val="tx1"/>
              </a:solidFill>
            </a:endParaRPr>
          </a:p>
          <a:p>
            <a:pPr>
              <a:lnSpc>
                <a:spcPct val="100000"/>
              </a:lnSpc>
              <a:spcBef>
                <a:spcPct val="0"/>
              </a:spcBef>
              <a:buFontTx/>
              <a:buNone/>
            </a:pPr>
            <a:r>
              <a:rPr lang="en-GB" altLang="en-US">
                <a:solidFill>
                  <a:schemeClr val="tx1"/>
                </a:solidFill>
              </a:rPr>
              <a:t>Farmers worked the rich, fertile soils on the slopes of the mountain.</a:t>
            </a:r>
          </a:p>
          <a:p>
            <a:pPr>
              <a:lnSpc>
                <a:spcPct val="100000"/>
              </a:lnSpc>
              <a:spcBef>
                <a:spcPct val="0"/>
              </a:spcBef>
              <a:buFontTx/>
              <a:buNone/>
            </a:pPr>
            <a:endParaRPr lang="en-GB" altLang="en-US">
              <a:solidFill>
                <a:schemeClr val="tx1"/>
              </a:solidFill>
            </a:endParaRPr>
          </a:p>
          <a:p>
            <a:pPr>
              <a:lnSpc>
                <a:spcPct val="100000"/>
              </a:lnSpc>
              <a:spcBef>
                <a:spcPct val="0"/>
              </a:spcBef>
              <a:buFontTx/>
              <a:buNone/>
            </a:pPr>
            <a:endParaRPr lang="en-GB" altLang="en-US">
              <a:solidFill>
                <a:schemeClr val="tx1"/>
              </a:solidFill>
            </a:endParaRPr>
          </a:p>
          <a:p>
            <a:pPr>
              <a:lnSpc>
                <a:spcPct val="100000"/>
              </a:lnSpc>
              <a:spcBef>
                <a:spcPct val="0"/>
              </a:spcBef>
              <a:buFontTx/>
              <a:buNone/>
            </a:pPr>
            <a:r>
              <a:rPr lang="en-GB" altLang="en-US">
                <a:solidFill>
                  <a:schemeClr val="tx1"/>
                </a:solidFill>
              </a:rPr>
              <a:t>The first sign of trouble came in the afternoon with a huge explosion. Rocks, ash and lava were hurled into the air. </a:t>
            </a:r>
          </a:p>
          <a:p>
            <a:pPr>
              <a:lnSpc>
                <a:spcPct val="100000"/>
              </a:lnSpc>
              <a:spcBef>
                <a:spcPct val="0"/>
              </a:spcBef>
              <a:buFontTx/>
              <a:buNone/>
            </a:pPr>
            <a:endParaRPr lang="en-GB" altLang="en-US">
              <a:solidFill>
                <a:schemeClr val="tx1"/>
              </a:solidFill>
            </a:endParaRPr>
          </a:p>
          <a:p>
            <a:pPr>
              <a:lnSpc>
                <a:spcPct val="100000"/>
              </a:lnSpc>
              <a:spcBef>
                <a:spcPct val="0"/>
              </a:spcBef>
              <a:buFontTx/>
              <a:buNone/>
            </a:pPr>
            <a:endParaRPr lang="en-GB" altLang="en-US">
              <a:solidFill>
                <a:schemeClr val="tx1"/>
              </a:solidFill>
            </a:endParaRPr>
          </a:p>
          <a:p>
            <a:pPr>
              <a:lnSpc>
                <a:spcPct val="100000"/>
              </a:lnSpc>
              <a:spcBef>
                <a:spcPct val="0"/>
              </a:spcBef>
              <a:buFontTx/>
              <a:buNone/>
            </a:pPr>
            <a:r>
              <a:rPr lang="en-GB" altLang="en-US">
                <a:solidFill>
                  <a:schemeClr val="tx1"/>
                </a:solidFill>
              </a:rPr>
              <a:t>Lava began to flow down the slopes but people were not immediately concerned, believing they were safe in the city.</a:t>
            </a:r>
          </a:p>
        </p:txBody>
      </p:sp>
      <p:sp>
        <p:nvSpPr>
          <p:cNvPr id="22531" name="TextBox 21">
            <a:extLst>
              <a:ext uri="{FF2B5EF4-FFF2-40B4-BE49-F238E27FC236}">
                <a16:creationId xmlns:a16="http://schemas.microsoft.com/office/drawing/2014/main" id="{3BB20DDD-8790-4986-BBA4-FB1511AFFE88}"/>
              </a:ext>
            </a:extLst>
          </p:cNvPr>
          <p:cNvSpPr txBox="1">
            <a:spLocks noChangeArrowheads="1"/>
          </p:cNvSpPr>
          <p:nvPr/>
        </p:nvSpPr>
        <p:spPr bwMode="auto">
          <a:xfrm>
            <a:off x="2790825" y="6281738"/>
            <a:ext cx="3565525"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500">
                <a:solidFill>
                  <a:schemeClr val="tx1"/>
                </a:solidFill>
                <a:latin typeface="Arial" panose="020B0604020202020204" pitchFamily="34" charset="0"/>
                <a:ea typeface="Tuffy" panose="020B0603060100000000" pitchFamily="34" charset="0"/>
                <a:cs typeface="Arial" panose="020B0604020202020204" pitchFamily="34" charset="0"/>
              </a:rPr>
              <a:t>Photo courtesy of gnuckx, Sparkle Motion(@flickr.com) - granted under creative commons licence – attribution</a:t>
            </a:r>
          </a:p>
        </p:txBody>
      </p:sp>
      <p:pic>
        <p:nvPicPr>
          <p:cNvPr id="22532" name="Picture 2">
            <a:extLst>
              <a:ext uri="{FF2B5EF4-FFF2-40B4-BE49-F238E27FC236}">
                <a16:creationId xmlns:a16="http://schemas.microsoft.com/office/drawing/2014/main" id="{BBC90C2C-A8EC-4E1F-8FC1-9D51605BBD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3225" y="866775"/>
            <a:ext cx="32131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4">
            <a:extLst>
              <a:ext uri="{FF2B5EF4-FFF2-40B4-BE49-F238E27FC236}">
                <a16:creationId xmlns:a16="http://schemas.microsoft.com/office/drawing/2014/main" id="{081A52F5-343D-4F7B-93D8-A7D4AF75140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83225" y="3495675"/>
            <a:ext cx="32131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animEffect transition="in" filter="fade">
                                      <p:cBhvr>
                                        <p:cTn id="7" dur="500"/>
                                        <p:tgtEl>
                                          <p:spTgt spid="1536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364">
                                            <p:txEl>
                                              <p:pRg st="3" end="3"/>
                                            </p:txEl>
                                          </p:spTgt>
                                        </p:tgtEl>
                                        <p:attrNameLst>
                                          <p:attrName>style.visibility</p:attrName>
                                        </p:attrNameLst>
                                      </p:cBhvr>
                                      <p:to>
                                        <p:strVal val="visible"/>
                                      </p:to>
                                    </p:set>
                                    <p:animEffect transition="in" filter="fade">
                                      <p:cBhvr>
                                        <p:cTn id="12" dur="500"/>
                                        <p:tgtEl>
                                          <p:spTgt spid="15364">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5364">
                                            <p:txEl>
                                              <p:pRg st="6" end="6"/>
                                            </p:txEl>
                                          </p:spTgt>
                                        </p:tgtEl>
                                        <p:attrNameLst>
                                          <p:attrName>style.visibility</p:attrName>
                                        </p:attrNameLst>
                                      </p:cBhvr>
                                      <p:to>
                                        <p:strVal val="visible"/>
                                      </p:to>
                                    </p:set>
                                    <p:animEffect transition="in" filter="fade">
                                      <p:cBhvr>
                                        <p:cTn id="17" dur="500"/>
                                        <p:tgtEl>
                                          <p:spTgt spid="15364">
                                            <p:txEl>
                                              <p:pRg st="6" end="6"/>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5364">
                                            <p:txEl>
                                              <p:pRg st="9" end="9"/>
                                            </p:txEl>
                                          </p:spTgt>
                                        </p:tgtEl>
                                        <p:attrNameLst>
                                          <p:attrName>style.visibility</p:attrName>
                                        </p:attrNameLst>
                                      </p:cBhvr>
                                      <p:to>
                                        <p:strVal val="visible"/>
                                      </p:to>
                                    </p:set>
                                    <p:animEffect transition="in" filter="fade">
                                      <p:cBhvr>
                                        <p:cTn id="22" dur="500"/>
                                        <p:tgtEl>
                                          <p:spTgt spid="1536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C2D07FF1-3EB1-4D9E-84F9-D2450425A22C}" vid="{819F8316-0E89-457C-B2A7-A168B6D0BF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177</TotalTime>
  <Words>1231</Words>
  <Application>Microsoft Office PowerPoint</Application>
  <PresentationFormat>On-screen Show (4:3)</PresentationFormat>
  <Paragraphs>117</Paragraphs>
  <Slides>15</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Calibri</vt:lpstr>
      <vt:lpstr>Twinkl SemiBold</vt:lpstr>
      <vt:lpstr>Twinkl</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Holly Riglar</dc:creator>
  <cp:lastModifiedBy>Davenport, Sophie</cp:lastModifiedBy>
  <cp:revision>58</cp:revision>
  <dcterms:created xsi:type="dcterms:W3CDTF">2017-07-18T08:41:55Z</dcterms:created>
  <dcterms:modified xsi:type="dcterms:W3CDTF">2020-04-28T11:20:43Z</dcterms:modified>
</cp:coreProperties>
</file>